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11" r:id="rId2"/>
    <p:sldId id="257" r:id="rId3"/>
    <p:sldId id="258" r:id="rId4"/>
    <p:sldId id="272" r:id="rId5"/>
    <p:sldId id="273" r:id="rId6"/>
    <p:sldId id="280" r:id="rId7"/>
    <p:sldId id="281" r:id="rId8"/>
    <p:sldId id="282" r:id="rId9"/>
    <p:sldId id="283" r:id="rId10"/>
    <p:sldId id="319" r:id="rId11"/>
    <p:sldId id="312" r:id="rId12"/>
    <p:sldId id="313" r:id="rId13"/>
    <p:sldId id="314" r:id="rId14"/>
    <p:sldId id="315" r:id="rId15"/>
    <p:sldId id="278" r:id="rId16"/>
    <p:sldId id="277" r:id="rId17"/>
    <p:sldId id="260" r:id="rId18"/>
    <p:sldId id="302" r:id="rId19"/>
    <p:sldId id="320" r:id="rId20"/>
    <p:sldId id="284" r:id="rId21"/>
    <p:sldId id="321" r:id="rId22"/>
    <p:sldId id="322" r:id="rId23"/>
    <p:sldId id="323" r:id="rId24"/>
    <p:sldId id="324" r:id="rId25"/>
    <p:sldId id="326" r:id="rId26"/>
    <p:sldId id="327" r:id="rId27"/>
    <p:sldId id="262" r:id="rId28"/>
    <p:sldId id="268" r:id="rId29"/>
    <p:sldId id="366" r:id="rId30"/>
    <p:sldId id="367" r:id="rId31"/>
    <p:sldId id="368" r:id="rId32"/>
    <p:sldId id="372" r:id="rId33"/>
    <p:sldId id="369" r:id="rId34"/>
    <p:sldId id="373" r:id="rId35"/>
    <p:sldId id="370" r:id="rId36"/>
    <p:sldId id="371" r:id="rId37"/>
  </p:sldIdLst>
  <p:sldSz cx="12192000" cy="6858000"/>
  <p:notesSz cx="7010400" cy="9296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6BC2"/>
    <a:srgbClr val="EEF9FB"/>
    <a:srgbClr val="FFFFFF"/>
    <a:srgbClr val="363334"/>
    <a:srgbClr val="EEEFEF"/>
    <a:srgbClr val="848283"/>
    <a:srgbClr val="DBE9EC"/>
    <a:srgbClr val="026682"/>
    <a:srgbClr val="01BACF"/>
    <a:srgbClr val="F25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67" autoAdjust="0"/>
    <p:restoredTop sz="94660"/>
  </p:normalViewPr>
  <p:slideViewPr>
    <p:cSldViewPr snapToGrid="0">
      <p:cViewPr varScale="1">
        <p:scale>
          <a:sx n="58" d="100"/>
          <a:sy n="58" d="100"/>
        </p:scale>
        <p:origin x="82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iana\OneDrive\Escritorio\Libro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Hoja1!$A$2</c:f>
              <c:strCache>
                <c:ptCount val="1"/>
                <c:pt idx="0">
                  <c:v>Valor inicial Asignado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Hoja1!$B$1:$F$1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Hoja1!$B$2:$F$2</c:f>
              <c:numCache>
                <c:formatCode>_("$"* #,##0.00_);_("$"* \(#,##0.00\);_("$"* "-"??_);_(@_)</c:formatCode>
                <c:ptCount val="5"/>
                <c:pt idx="0">
                  <c:v>605000000</c:v>
                </c:pt>
                <c:pt idx="1">
                  <c:v>616000000</c:v>
                </c:pt>
                <c:pt idx="2">
                  <c:v>932429100</c:v>
                </c:pt>
                <c:pt idx="3">
                  <c:v>1160084615</c:v>
                </c:pt>
                <c:pt idx="4">
                  <c:v>1525918563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A5-42DC-A1B7-D27C1B63C3C1}"/>
            </c:ext>
          </c:extLst>
        </c:ser>
        <c:ser>
          <c:idx val="2"/>
          <c:order val="1"/>
          <c:tx>
            <c:strRef>
              <c:f>Hoja1!$A$3</c:f>
              <c:strCache>
                <c:ptCount val="1"/>
                <c:pt idx="0">
                  <c:v>Incremento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  <a:sp3d/>
          </c:spPr>
          <c:invertIfNegative val="0"/>
          <c:cat>
            <c:numRef>
              <c:f>Hoja1!$B$1:$F$1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Hoja1!$B$3:$F$3</c:f>
              <c:numCache>
                <c:formatCode>0.00%</c:formatCode>
                <c:ptCount val="5"/>
                <c:pt idx="1">
                  <c:v>1.8200000000000001E-2</c:v>
                </c:pt>
                <c:pt idx="2">
                  <c:v>0.51370000000000005</c:v>
                </c:pt>
                <c:pt idx="3">
                  <c:v>0.2442</c:v>
                </c:pt>
                <c:pt idx="4">
                  <c:v>0.31540000000000001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CA5-42DC-A1B7-D27C1B63C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54738712"/>
        <c:axId val="454739104"/>
        <c:axId val="0"/>
      </c:bar3DChart>
      <c:catAx>
        <c:axId val="454738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54739104"/>
        <c:crosses val="autoZero"/>
        <c:auto val="1"/>
        <c:lblAlgn val="ctr"/>
        <c:lblOffset val="100"/>
        <c:noMultiLvlLbl val="0"/>
      </c:catAx>
      <c:valAx>
        <c:axId val="454739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547387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65E9F27-501D-4330-B0CF-C76F392E2431}" type="datetimeFigureOut">
              <a:rPr lang="es-CO" smtClean="0"/>
              <a:t>29/09/2023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A09300-0702-4408-975A-B54FC20011F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2454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C911D4-71C9-4EF6-AEAD-2D01BE98C547}" type="datetimeFigureOut">
              <a:rPr lang="es-CO" smtClean="0"/>
              <a:t>29/09/2023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88E7228-01B5-4EF9-A4EC-2B63457BEC5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9518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453A6-5FF4-4BEF-A5F4-C49DBF7C5894}" type="slidenum">
              <a:rPr lang="es-CO" smtClean="0"/>
              <a:t>6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64259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453A6-5FF4-4BEF-A5F4-C49DBF7C5894}" type="slidenum">
              <a:rPr lang="es-CO" smtClean="0"/>
              <a:t>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63421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453A6-5FF4-4BEF-A5F4-C49DBF7C5894}" type="slidenum">
              <a:rPr lang="es-CO" smtClean="0"/>
              <a:t>8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0564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453A6-5FF4-4BEF-A5F4-C49DBF7C5894}" type="slidenum">
              <a:rPr lang="es-CO" smtClean="0"/>
              <a:t>9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63421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85AB-FF8B-4B97-8A9A-430121D8B81F}" type="datetimeFigureOut">
              <a:rPr lang="es-CO" smtClean="0"/>
              <a:t>29/09/2023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ADE9-7DAC-4C22-9B9D-264CE1DC0B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5782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85AB-FF8B-4B97-8A9A-430121D8B81F}" type="datetimeFigureOut">
              <a:rPr lang="es-CO" smtClean="0"/>
              <a:t>29/09/2023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ADE9-7DAC-4C22-9B9D-264CE1DC0B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8168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85AB-FF8B-4B97-8A9A-430121D8B81F}" type="datetimeFigureOut">
              <a:rPr lang="es-CO" smtClean="0"/>
              <a:t>29/09/2023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ADE9-7DAC-4C22-9B9D-264CE1DC0B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067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85AB-FF8B-4B97-8A9A-430121D8B81F}" type="datetimeFigureOut">
              <a:rPr lang="es-CO" smtClean="0"/>
              <a:t>29/09/2023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ADE9-7DAC-4C22-9B9D-264CE1DC0B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0182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85AB-FF8B-4B97-8A9A-430121D8B81F}" type="datetimeFigureOut">
              <a:rPr lang="es-CO" smtClean="0"/>
              <a:t>29/09/2023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ADE9-7DAC-4C22-9B9D-264CE1DC0B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8735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85AB-FF8B-4B97-8A9A-430121D8B81F}" type="datetimeFigureOut">
              <a:rPr lang="es-CO" smtClean="0"/>
              <a:t>29/09/2023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ADE9-7DAC-4C22-9B9D-264CE1DC0B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749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85AB-FF8B-4B97-8A9A-430121D8B81F}" type="datetimeFigureOut">
              <a:rPr lang="es-CO" smtClean="0"/>
              <a:t>29/09/2023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ADE9-7DAC-4C22-9B9D-264CE1DC0B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0846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85AB-FF8B-4B97-8A9A-430121D8B81F}" type="datetimeFigureOut">
              <a:rPr lang="es-CO" smtClean="0"/>
              <a:t>29/09/2023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ADE9-7DAC-4C22-9B9D-264CE1DC0B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0462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85AB-FF8B-4B97-8A9A-430121D8B81F}" type="datetimeFigureOut">
              <a:rPr lang="es-CO" smtClean="0"/>
              <a:t>29/09/2023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ADE9-7DAC-4C22-9B9D-264CE1DC0B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343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85AB-FF8B-4B97-8A9A-430121D8B81F}" type="datetimeFigureOut">
              <a:rPr lang="es-CO" smtClean="0"/>
              <a:t>29/09/2023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ADE9-7DAC-4C22-9B9D-264CE1DC0B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9177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85AB-FF8B-4B97-8A9A-430121D8B81F}" type="datetimeFigureOut">
              <a:rPr lang="es-CO" smtClean="0"/>
              <a:t>29/09/2023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8ADE9-7DAC-4C22-9B9D-264CE1DC0B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82804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785AB-FF8B-4B97-8A9A-430121D8B81F}" type="datetimeFigureOut">
              <a:rPr lang="es-CO" smtClean="0"/>
              <a:t>29/09/2023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8ADE9-7DAC-4C22-9B9D-264CE1DC0B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473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Marcador de contenido 5">
            <a:extLst>
              <a:ext uri="{FF2B5EF4-FFF2-40B4-BE49-F238E27FC236}">
                <a16:creationId xmlns:a16="http://schemas.microsoft.com/office/drawing/2014/main" xmlns="" id="{7AD56A35-BA4D-2E1E-8AC4-3E4FBD973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27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4DEECC8-3F56-D4BA-2887-E4644BD49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0" y="1816205"/>
            <a:ext cx="4133850" cy="830997"/>
          </a:xfrm>
          <a:prstGeom prst="rect">
            <a:avLst/>
          </a:prstGeom>
        </p:spPr>
      </p:pic>
      <p:sp>
        <p:nvSpPr>
          <p:cNvPr id="7" name="3 Rectángulo">
            <a:extLst>
              <a:ext uri="{FF2B5EF4-FFF2-40B4-BE49-F238E27FC236}">
                <a16:creationId xmlns:a16="http://schemas.microsoft.com/office/drawing/2014/main" xmlns="" id="{4CEDFFD8-0849-D56D-256F-528BB6FDBF4E}"/>
              </a:ext>
            </a:extLst>
          </p:cNvPr>
          <p:cNvSpPr/>
          <p:nvPr/>
        </p:nvSpPr>
        <p:spPr>
          <a:xfrm>
            <a:off x="8965275" y="1908537"/>
            <a:ext cx="231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Presupuesto 2024</a:t>
            </a:r>
            <a:endParaRPr lang="es-CO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AE5A998-0285-2440-670E-6250801C8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932" y="1830944"/>
            <a:ext cx="5831004" cy="296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07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AE82C57-E936-168F-1ABA-B18037C0CE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0" y="843165"/>
            <a:ext cx="4133850" cy="830997"/>
          </a:xfrm>
          <a:prstGeom prst="rect">
            <a:avLst/>
          </a:prstGeom>
        </p:spPr>
      </p:pic>
      <p:sp>
        <p:nvSpPr>
          <p:cNvPr id="5" name="3 Rectángulo">
            <a:extLst>
              <a:ext uri="{FF2B5EF4-FFF2-40B4-BE49-F238E27FC236}">
                <a16:creationId xmlns:a16="http://schemas.microsoft.com/office/drawing/2014/main" xmlns="" id="{7CBE1CB8-3A27-82FF-3BF7-AA5790B25D64}"/>
              </a:ext>
            </a:extLst>
          </p:cNvPr>
          <p:cNvSpPr/>
          <p:nvPr/>
        </p:nvSpPr>
        <p:spPr>
          <a:xfrm>
            <a:off x="8965275" y="945444"/>
            <a:ext cx="231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Ingresos Presupuesto 2024</a:t>
            </a:r>
            <a:endParaRPr lang="es-CO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955F16B-86B7-F3F0-CB59-B3A0DF8B92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9780"/>
            <a:ext cx="2606888" cy="132742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76AD16F-BED3-790C-8F75-E996C160DB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43" y="2065202"/>
            <a:ext cx="9299720" cy="395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86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4732BBE-3B29-8777-A97B-CF6792A89D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65" y="1365690"/>
            <a:ext cx="10027676" cy="447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2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1D87A57-F21B-D2EA-9E43-904E0858FD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0" y="659223"/>
            <a:ext cx="4133850" cy="830997"/>
          </a:xfrm>
          <a:prstGeom prst="rect">
            <a:avLst/>
          </a:prstGeom>
        </p:spPr>
      </p:pic>
      <p:sp>
        <p:nvSpPr>
          <p:cNvPr id="7" name="3 Rectángulo">
            <a:extLst>
              <a:ext uri="{FF2B5EF4-FFF2-40B4-BE49-F238E27FC236}">
                <a16:creationId xmlns:a16="http://schemas.microsoft.com/office/drawing/2014/main" xmlns="" id="{66232C5B-C230-B122-7BD6-C0C0AF2178F4}"/>
              </a:ext>
            </a:extLst>
          </p:cNvPr>
          <p:cNvSpPr/>
          <p:nvPr/>
        </p:nvSpPr>
        <p:spPr>
          <a:xfrm>
            <a:off x="8965275" y="751555"/>
            <a:ext cx="231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Ingresos Tributarios</a:t>
            </a:r>
          </a:p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Presupuesto 2024</a:t>
            </a:r>
            <a:endParaRPr lang="es-CO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A1368C4D-2ABA-A0BB-0CE0-E275510C3807}"/>
              </a:ext>
            </a:extLst>
          </p:cNvPr>
          <p:cNvGrpSpPr/>
          <p:nvPr/>
        </p:nvGrpSpPr>
        <p:grpSpPr>
          <a:xfrm>
            <a:off x="596584" y="1754454"/>
            <a:ext cx="10998832" cy="3846246"/>
            <a:chOff x="596584" y="1754454"/>
            <a:chExt cx="10998832" cy="3846246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79FC2BF8-1D1D-DD52-3558-90E740F67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584" y="1754454"/>
              <a:ext cx="10998832" cy="3846246"/>
            </a:xfrm>
            <a:prstGeom prst="rect">
              <a:avLst/>
            </a:prstGeom>
          </p:spPr>
        </p:pic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xmlns="" id="{DE551F6D-CA93-4C30-932E-B5EFAB4B0D59}"/>
                </a:ext>
              </a:extLst>
            </p:cNvPr>
            <p:cNvSpPr/>
            <p:nvPr/>
          </p:nvSpPr>
          <p:spPr>
            <a:xfrm>
              <a:off x="7215188" y="5100638"/>
              <a:ext cx="1871662" cy="2143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646161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B8394AF2-6048-2F65-4F94-78344653D8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0" y="659223"/>
            <a:ext cx="4133850" cy="830997"/>
          </a:xfrm>
          <a:prstGeom prst="rect">
            <a:avLst/>
          </a:prstGeom>
        </p:spPr>
      </p:pic>
      <p:sp>
        <p:nvSpPr>
          <p:cNvPr id="9" name="3 Rectángulo">
            <a:extLst>
              <a:ext uri="{FF2B5EF4-FFF2-40B4-BE49-F238E27FC236}">
                <a16:creationId xmlns:a16="http://schemas.microsoft.com/office/drawing/2014/main" xmlns="" id="{A47756AA-130A-D60C-B569-1254B41DE3A7}"/>
              </a:ext>
            </a:extLst>
          </p:cNvPr>
          <p:cNvSpPr/>
          <p:nvPr/>
        </p:nvSpPr>
        <p:spPr>
          <a:xfrm>
            <a:off x="8965275" y="751555"/>
            <a:ext cx="2779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Ingresos No Tributarios</a:t>
            </a:r>
          </a:p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Presupuesto 2024</a:t>
            </a:r>
            <a:endParaRPr lang="es-CO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xmlns="" id="{5FD16ECB-567F-D5B9-0A64-75D018321154}"/>
              </a:ext>
            </a:extLst>
          </p:cNvPr>
          <p:cNvGrpSpPr/>
          <p:nvPr/>
        </p:nvGrpSpPr>
        <p:grpSpPr>
          <a:xfrm>
            <a:off x="376136" y="1630432"/>
            <a:ext cx="11934693" cy="4568345"/>
            <a:chOff x="376136" y="1630432"/>
            <a:chExt cx="11934693" cy="4568345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xmlns="" id="{3C8DF569-26EC-65A5-7C64-8C64A06404D9}"/>
                </a:ext>
              </a:extLst>
            </p:cNvPr>
            <p:cNvSpPr/>
            <p:nvPr/>
          </p:nvSpPr>
          <p:spPr>
            <a:xfrm>
              <a:off x="445148" y="5112262"/>
              <a:ext cx="2532128" cy="261610"/>
            </a:xfrm>
            <a:prstGeom prst="rect">
              <a:avLst/>
            </a:prstGeom>
            <a:solidFill>
              <a:srgbClr val="EEEFEF"/>
            </a:solidFill>
            <a:ln>
              <a:solidFill>
                <a:srgbClr val="EEEFE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xmlns="" id="{E5BA6278-DD68-3522-B4F5-F9A7ECF30E5C}"/>
                </a:ext>
              </a:extLst>
            </p:cNvPr>
            <p:cNvSpPr/>
            <p:nvPr/>
          </p:nvSpPr>
          <p:spPr>
            <a:xfrm>
              <a:off x="3019856" y="5112262"/>
              <a:ext cx="1682703" cy="261610"/>
            </a:xfrm>
            <a:prstGeom prst="rect">
              <a:avLst/>
            </a:prstGeom>
            <a:solidFill>
              <a:srgbClr val="EEEFEF"/>
            </a:solidFill>
            <a:ln>
              <a:solidFill>
                <a:srgbClr val="EEEFE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xmlns="" id="{FCC9F424-B293-8CDF-FB76-56CD043E1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148" y="1630432"/>
              <a:ext cx="11534196" cy="4568345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xmlns="" id="{0361606B-00F0-0DB5-66B8-BB67A3BD95B0}"/>
                </a:ext>
              </a:extLst>
            </p:cNvPr>
            <p:cNvSpPr/>
            <p:nvPr/>
          </p:nvSpPr>
          <p:spPr>
            <a:xfrm>
              <a:off x="10708147" y="2954437"/>
              <a:ext cx="1271197" cy="309412"/>
            </a:xfrm>
            <a:prstGeom prst="rect">
              <a:avLst/>
            </a:prstGeom>
            <a:solidFill>
              <a:srgbClr val="F25E5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xmlns="" id="{BD3A87AD-98FB-3BE8-D5EA-04D1BFBF72F6}"/>
                </a:ext>
              </a:extLst>
            </p:cNvPr>
            <p:cNvSpPr txBox="1"/>
            <p:nvPr/>
          </p:nvSpPr>
          <p:spPr>
            <a:xfrm>
              <a:off x="10606166" y="2903981"/>
              <a:ext cx="1704663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3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$ 7,522,867,468</a:t>
              </a: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xmlns="" id="{61E8882C-8F0F-44CF-3184-14BC5472F843}"/>
                </a:ext>
              </a:extLst>
            </p:cNvPr>
            <p:cNvSpPr/>
            <p:nvPr/>
          </p:nvSpPr>
          <p:spPr>
            <a:xfrm>
              <a:off x="3335452" y="4753678"/>
              <a:ext cx="952500" cy="161925"/>
            </a:xfrm>
            <a:prstGeom prst="rect">
              <a:avLst/>
            </a:prstGeom>
            <a:solidFill>
              <a:srgbClr val="EEEF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xmlns="" id="{47920A52-B8F3-A9D7-8CCC-A5087A1BA272}"/>
                </a:ext>
              </a:extLst>
            </p:cNvPr>
            <p:cNvSpPr txBox="1"/>
            <p:nvPr/>
          </p:nvSpPr>
          <p:spPr>
            <a:xfrm>
              <a:off x="3283694" y="4696008"/>
              <a:ext cx="15281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50" dirty="0">
                  <a:solidFill>
                    <a:srgbClr val="36333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$50.000.000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xmlns="" id="{569AC552-6943-C036-D735-AE96ECBB338F}"/>
                </a:ext>
              </a:extLst>
            </p:cNvPr>
            <p:cNvSpPr txBox="1"/>
            <p:nvPr/>
          </p:nvSpPr>
          <p:spPr>
            <a:xfrm>
              <a:off x="3266442" y="5056423"/>
              <a:ext cx="15281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050" dirty="0">
                  <a:solidFill>
                    <a:srgbClr val="36333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$680.000.000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xmlns="" id="{0BC357DF-472D-46B9-09DD-A6438F2E6E41}"/>
                </a:ext>
              </a:extLst>
            </p:cNvPr>
            <p:cNvSpPr txBox="1"/>
            <p:nvPr/>
          </p:nvSpPr>
          <p:spPr>
            <a:xfrm>
              <a:off x="376136" y="5059472"/>
              <a:ext cx="22354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100" dirty="0">
                  <a:solidFill>
                    <a:srgbClr val="363334"/>
                  </a:solidFill>
                  <a:latin typeface="Aptos" panose="020B0004020202020204" pitchFamily="34" charset="0"/>
                  <a:cs typeface="Arial" panose="020B0604020202020204" pitchFamily="34" charset="0"/>
                </a:rPr>
                <a:t>Plan de Ordenamiento Zonal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542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941CAFF-C170-7702-BAB8-7288FFDDFD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0" y="659223"/>
            <a:ext cx="4133850" cy="830997"/>
          </a:xfrm>
          <a:prstGeom prst="rect">
            <a:avLst/>
          </a:prstGeom>
        </p:spPr>
      </p:pic>
      <p:sp>
        <p:nvSpPr>
          <p:cNvPr id="10" name="3 Rectángulo">
            <a:extLst>
              <a:ext uri="{FF2B5EF4-FFF2-40B4-BE49-F238E27FC236}">
                <a16:creationId xmlns:a16="http://schemas.microsoft.com/office/drawing/2014/main" xmlns="" id="{BDE02F05-9C61-6576-F17C-48333B1D7E15}"/>
              </a:ext>
            </a:extLst>
          </p:cNvPr>
          <p:cNvSpPr/>
          <p:nvPr/>
        </p:nvSpPr>
        <p:spPr>
          <a:xfrm>
            <a:off x="8872538" y="751555"/>
            <a:ext cx="3319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Recursos del Capital</a:t>
            </a:r>
          </a:p>
          <a:p>
            <a: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Presupuesto  </a:t>
            </a:r>
            <a:r>
              <a:rPr lang="es-MX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2024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9B86EEF7-1E62-4CD6-3AF2-1D4A88E44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27" y="1582552"/>
            <a:ext cx="7576198" cy="483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41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CE9F9F8-61B7-D8D0-8D58-437EF78AA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0" y="659223"/>
            <a:ext cx="4133850" cy="830997"/>
          </a:xfrm>
          <a:prstGeom prst="rect">
            <a:avLst/>
          </a:prstGeom>
        </p:spPr>
      </p:pic>
      <p:sp>
        <p:nvSpPr>
          <p:cNvPr id="10" name="3 Rectángulo">
            <a:extLst>
              <a:ext uri="{FF2B5EF4-FFF2-40B4-BE49-F238E27FC236}">
                <a16:creationId xmlns:a16="http://schemas.microsoft.com/office/drawing/2014/main" xmlns="" id="{2C7D597B-7147-88F8-9A3F-694C9E7C2322}"/>
              </a:ext>
            </a:extLst>
          </p:cNvPr>
          <p:cNvSpPr/>
          <p:nvPr/>
        </p:nvSpPr>
        <p:spPr>
          <a:xfrm>
            <a:off x="8872539" y="613056"/>
            <a:ext cx="3319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Participaciones y Transferencias – Presupuesto  </a:t>
            </a:r>
            <a:r>
              <a:rPr lang="es-MX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2024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64CAECE-32E6-EBF6-20EE-EFCEF603A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42" y="1582553"/>
            <a:ext cx="11059795" cy="527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34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246D8EA-F0B1-1BC7-E41E-A30AD4A273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0" y="1816510"/>
            <a:ext cx="4133850" cy="830997"/>
          </a:xfrm>
          <a:prstGeom prst="rect">
            <a:avLst/>
          </a:prstGeom>
        </p:spPr>
      </p:pic>
      <p:sp>
        <p:nvSpPr>
          <p:cNvPr id="8" name="3 Rectángulo">
            <a:extLst>
              <a:ext uri="{FF2B5EF4-FFF2-40B4-BE49-F238E27FC236}">
                <a16:creationId xmlns:a16="http://schemas.microsoft.com/office/drawing/2014/main" xmlns="" id="{AE162A37-BECE-AB28-8B1D-4104E5FDE4ED}"/>
              </a:ext>
            </a:extLst>
          </p:cNvPr>
          <p:cNvSpPr/>
          <p:nvPr/>
        </p:nvSpPr>
        <p:spPr>
          <a:xfrm>
            <a:off x="8872538" y="1908842"/>
            <a:ext cx="3319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Ingresos Fondos Especiales</a:t>
            </a:r>
          </a:p>
          <a:p>
            <a: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Presupuesto  </a:t>
            </a:r>
            <a:r>
              <a:rPr lang="es-MX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2024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E10B36A-1C26-04DB-72BC-50A35731A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871537"/>
            <a:ext cx="11000466" cy="586444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D8919152-836B-16A8-7CAF-0626B9752B7F}"/>
              </a:ext>
            </a:extLst>
          </p:cNvPr>
          <p:cNvSpPr txBox="1"/>
          <p:nvPr/>
        </p:nvSpPr>
        <p:spPr>
          <a:xfrm>
            <a:off x="5443084" y="3434425"/>
            <a:ext cx="180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$ 239,928,682,523</a:t>
            </a:r>
          </a:p>
        </p:txBody>
      </p:sp>
    </p:spTree>
    <p:extLst>
      <p:ext uri="{BB962C8B-B14F-4D97-AF65-F5344CB8AC3E}">
        <p14:creationId xmlns:p14="http://schemas.microsoft.com/office/powerpoint/2010/main" val="1276190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5C25BDF-8716-769A-EC80-1916CC057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0" y="659223"/>
            <a:ext cx="4133850" cy="830997"/>
          </a:xfrm>
          <a:prstGeom prst="rect">
            <a:avLst/>
          </a:prstGeom>
        </p:spPr>
      </p:pic>
      <p:sp>
        <p:nvSpPr>
          <p:cNvPr id="9" name="3 Rectángulo">
            <a:extLst>
              <a:ext uri="{FF2B5EF4-FFF2-40B4-BE49-F238E27FC236}">
                <a16:creationId xmlns:a16="http://schemas.microsoft.com/office/drawing/2014/main" xmlns="" id="{D0CAB890-6FAE-F7AE-B16E-F92DE67A5A53}"/>
              </a:ext>
            </a:extLst>
          </p:cNvPr>
          <p:cNvSpPr/>
          <p:nvPr/>
        </p:nvSpPr>
        <p:spPr>
          <a:xfrm>
            <a:off x="8872538" y="587783"/>
            <a:ext cx="3319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Ingresos Propios Establecimientos Públicos Presupuesto  </a:t>
            </a:r>
            <a:r>
              <a:rPr lang="es-MX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2024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638D427-3B42-FCA0-B927-0C9DB0D145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48" b="40619"/>
          <a:stretch/>
        </p:blipFill>
        <p:spPr>
          <a:xfrm>
            <a:off x="1943850" y="1374740"/>
            <a:ext cx="7442774" cy="410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48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37F21CE-1CEB-61EB-CE10-19F8F67008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1320732"/>
            <a:ext cx="11144250" cy="458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98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5C9968D-128D-FD5C-2CDB-A41C1B3F4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7728795-8B7C-9867-254E-709A7DE84C26}"/>
              </a:ext>
            </a:extLst>
          </p:cNvPr>
          <p:cNvSpPr txBox="1"/>
          <p:nvPr/>
        </p:nvSpPr>
        <p:spPr>
          <a:xfrm>
            <a:off x="4710143" y="3543300"/>
            <a:ext cx="2771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Secretaría de Hacienda</a:t>
            </a:r>
          </a:p>
        </p:txBody>
      </p:sp>
    </p:spTree>
    <p:extLst>
      <p:ext uri="{BB962C8B-B14F-4D97-AF65-F5344CB8AC3E}">
        <p14:creationId xmlns:p14="http://schemas.microsoft.com/office/powerpoint/2010/main" val="876384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55D07A6-614E-F972-A020-17E8F1473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13" y="786905"/>
            <a:ext cx="4891087" cy="830997"/>
          </a:xfrm>
          <a:prstGeom prst="rect">
            <a:avLst/>
          </a:prstGeom>
        </p:spPr>
      </p:pic>
      <p:sp>
        <p:nvSpPr>
          <p:cNvPr id="6" name="3 Rectángulo">
            <a:extLst>
              <a:ext uri="{FF2B5EF4-FFF2-40B4-BE49-F238E27FC236}">
                <a16:creationId xmlns:a16="http://schemas.microsoft.com/office/drawing/2014/main" xmlns="" id="{F3AEFA52-51CA-4146-F104-D5EB33B4A3F7}"/>
              </a:ext>
            </a:extLst>
          </p:cNvPr>
          <p:cNvSpPr/>
          <p:nvPr/>
        </p:nvSpPr>
        <p:spPr>
          <a:xfrm>
            <a:off x="8215313" y="864663"/>
            <a:ext cx="3976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Presupuesto de Gastos</a:t>
            </a:r>
          </a:p>
          <a:p>
            <a: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Presupuesto  </a:t>
            </a:r>
            <a:r>
              <a:rPr lang="es-MX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2024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BC7F331-3BCB-BC58-706F-9D69F97814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936" y="1793882"/>
            <a:ext cx="9040174" cy="38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43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6FBE88D-8E04-1757-995E-739D734B3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13" y="1070887"/>
            <a:ext cx="4891087" cy="830997"/>
          </a:xfrm>
          <a:prstGeom prst="rect">
            <a:avLst/>
          </a:prstGeom>
        </p:spPr>
      </p:pic>
      <p:sp>
        <p:nvSpPr>
          <p:cNvPr id="9" name="3 Rectángulo">
            <a:extLst>
              <a:ext uri="{FF2B5EF4-FFF2-40B4-BE49-F238E27FC236}">
                <a16:creationId xmlns:a16="http://schemas.microsoft.com/office/drawing/2014/main" xmlns="" id="{C30FB01E-58C9-7672-BC63-781B3140B522}"/>
              </a:ext>
            </a:extLst>
          </p:cNvPr>
          <p:cNvSpPr/>
          <p:nvPr/>
        </p:nvSpPr>
        <p:spPr>
          <a:xfrm>
            <a:off x="8215313" y="1148645"/>
            <a:ext cx="3976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Presupuesto de Funcionamiento</a:t>
            </a:r>
          </a:p>
          <a:p>
            <a: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Presupuesto  </a:t>
            </a:r>
            <a:r>
              <a:rPr lang="es-MX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2024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596C8D0-B312-4FCC-A10D-1B18C1170D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943" y="1486385"/>
            <a:ext cx="6054289" cy="515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68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1ED85FE-DB17-9A0F-AFD4-8AFA865098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0" y="845127"/>
            <a:ext cx="10386636" cy="559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70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6FBE88D-8E04-1757-995E-739D734B3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13" y="1148645"/>
            <a:ext cx="4891087" cy="830997"/>
          </a:xfrm>
          <a:prstGeom prst="rect">
            <a:avLst/>
          </a:prstGeom>
        </p:spPr>
      </p:pic>
      <p:sp>
        <p:nvSpPr>
          <p:cNvPr id="9" name="3 Rectángulo">
            <a:extLst>
              <a:ext uri="{FF2B5EF4-FFF2-40B4-BE49-F238E27FC236}">
                <a16:creationId xmlns:a16="http://schemas.microsoft.com/office/drawing/2014/main" xmlns="" id="{C30FB01E-58C9-7672-BC63-781B3140B522}"/>
              </a:ext>
            </a:extLst>
          </p:cNvPr>
          <p:cNvSpPr/>
          <p:nvPr/>
        </p:nvSpPr>
        <p:spPr>
          <a:xfrm>
            <a:off x="8215313" y="1148645"/>
            <a:ext cx="3976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Presupuesto de Funcionamiento</a:t>
            </a:r>
          </a:p>
          <a:p>
            <a: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Presupuesto  </a:t>
            </a:r>
            <a:r>
              <a:rPr lang="es-MX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2024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D90B8C0-46A9-9E62-C812-46C6D15277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12" y="1593273"/>
            <a:ext cx="10212361" cy="406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26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6FBE88D-8E04-1757-995E-739D734B3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13" y="1148645"/>
            <a:ext cx="4891087" cy="830997"/>
          </a:xfrm>
          <a:prstGeom prst="rect">
            <a:avLst/>
          </a:prstGeom>
        </p:spPr>
      </p:pic>
      <p:sp>
        <p:nvSpPr>
          <p:cNvPr id="9" name="3 Rectángulo">
            <a:extLst>
              <a:ext uri="{FF2B5EF4-FFF2-40B4-BE49-F238E27FC236}">
                <a16:creationId xmlns:a16="http://schemas.microsoft.com/office/drawing/2014/main" xmlns="" id="{C30FB01E-58C9-7672-BC63-781B3140B522}"/>
              </a:ext>
            </a:extLst>
          </p:cNvPr>
          <p:cNvSpPr/>
          <p:nvPr/>
        </p:nvSpPr>
        <p:spPr>
          <a:xfrm>
            <a:off x="8215313" y="1148645"/>
            <a:ext cx="3976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Presupuesto de Funcionamiento</a:t>
            </a:r>
          </a:p>
          <a:p>
            <a: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Presupuesto  </a:t>
            </a:r>
            <a:r>
              <a:rPr lang="es-MX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2024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17D5ECE-53A0-3E81-032B-9B928BC003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57" y="1471810"/>
            <a:ext cx="10341885" cy="45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79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6FBE88D-8E04-1757-995E-739D734B3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13" y="1148645"/>
            <a:ext cx="4891087" cy="830997"/>
          </a:xfrm>
          <a:prstGeom prst="rect">
            <a:avLst/>
          </a:prstGeom>
        </p:spPr>
      </p:pic>
      <p:sp>
        <p:nvSpPr>
          <p:cNvPr id="9" name="3 Rectángulo">
            <a:extLst>
              <a:ext uri="{FF2B5EF4-FFF2-40B4-BE49-F238E27FC236}">
                <a16:creationId xmlns:a16="http://schemas.microsoft.com/office/drawing/2014/main" xmlns="" id="{C30FB01E-58C9-7672-BC63-781B3140B522}"/>
              </a:ext>
            </a:extLst>
          </p:cNvPr>
          <p:cNvSpPr/>
          <p:nvPr/>
        </p:nvSpPr>
        <p:spPr>
          <a:xfrm>
            <a:off x="8215313" y="1148645"/>
            <a:ext cx="3976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Presupuesto de Funcionamiento</a:t>
            </a:r>
          </a:p>
          <a:p>
            <a: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Presupuesto  </a:t>
            </a:r>
            <a:r>
              <a:rPr lang="es-MX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2024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D141669-66D5-4162-CDE9-FEF0FA3B0E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632" y="922075"/>
            <a:ext cx="8066204" cy="564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41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6FBE88D-8E04-1757-995E-739D734B3B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13" y="1148645"/>
            <a:ext cx="4891087" cy="830997"/>
          </a:xfrm>
          <a:prstGeom prst="rect">
            <a:avLst/>
          </a:prstGeom>
        </p:spPr>
      </p:pic>
      <p:sp>
        <p:nvSpPr>
          <p:cNvPr id="9" name="3 Rectángulo">
            <a:extLst>
              <a:ext uri="{FF2B5EF4-FFF2-40B4-BE49-F238E27FC236}">
                <a16:creationId xmlns:a16="http://schemas.microsoft.com/office/drawing/2014/main" xmlns="" id="{C30FB01E-58C9-7672-BC63-781B3140B522}"/>
              </a:ext>
            </a:extLst>
          </p:cNvPr>
          <p:cNvSpPr/>
          <p:nvPr/>
        </p:nvSpPr>
        <p:spPr>
          <a:xfrm>
            <a:off x="8215313" y="1148645"/>
            <a:ext cx="3976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Presupuesto de Funcionamiento</a:t>
            </a:r>
          </a:p>
          <a:p>
            <a:r>
              <a:rPr lang="es-E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Presupuesto  </a:t>
            </a:r>
            <a:r>
              <a:rPr lang="es-MX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2024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8A3695C-3CEC-5C96-9109-DE5D8F013A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1" y="1270069"/>
            <a:ext cx="7833751" cy="523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91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F989E21-1456-3A82-CDEE-60C5EB6F04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0" y="931839"/>
            <a:ext cx="4133850" cy="830997"/>
          </a:xfrm>
          <a:prstGeom prst="rect">
            <a:avLst/>
          </a:prstGeom>
        </p:spPr>
      </p:pic>
      <p:sp>
        <p:nvSpPr>
          <p:cNvPr id="9" name="5 Rectángulo">
            <a:extLst>
              <a:ext uri="{FF2B5EF4-FFF2-40B4-BE49-F238E27FC236}">
                <a16:creationId xmlns:a16="http://schemas.microsoft.com/office/drawing/2014/main" xmlns="" id="{DE79274D-A6DF-535F-0CEB-7ACCD34C538E}"/>
              </a:ext>
            </a:extLst>
          </p:cNvPr>
          <p:cNvSpPr/>
          <p:nvPr/>
        </p:nvSpPr>
        <p:spPr>
          <a:xfrm>
            <a:off x="8969929" y="931839"/>
            <a:ext cx="30744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Servicio a la Deuda</a:t>
            </a:r>
          </a:p>
          <a:p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Presupuesto </a:t>
            </a:r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2024</a:t>
            </a:r>
            <a:endParaRPr lang="es-CO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5195F911-4602-218D-D1D2-4BC9B5BC59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14" y="1914985"/>
            <a:ext cx="10107189" cy="401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5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0C56363-308B-60DF-B66A-12F9248F0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0" y="1095457"/>
            <a:ext cx="4133850" cy="830997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8969929" y="1095457"/>
            <a:ext cx="30744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Inversión  </a:t>
            </a:r>
          </a:p>
          <a:p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Presupuesto </a:t>
            </a:r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2024</a:t>
            </a:r>
            <a:endParaRPr lang="es-CO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599A388-CCEB-80AA-3970-2510ACE17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98" y="228600"/>
            <a:ext cx="8913696" cy="657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40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0C56363-308B-60DF-B66A-12F9248F08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0" y="1095457"/>
            <a:ext cx="4133850" cy="830997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8715374" y="1095457"/>
            <a:ext cx="34766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Inversión Presupuesto Recursos Propios </a:t>
            </a:r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2024</a:t>
            </a:r>
            <a:endParaRPr lang="es-CO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382B091-83DA-BE78-36ED-7EA2A3F224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0"/>
          <a:stretch/>
        </p:blipFill>
        <p:spPr>
          <a:xfrm>
            <a:off x="1794455" y="788260"/>
            <a:ext cx="6520869" cy="582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77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CE89C379-29E5-4334-88D6-C1B81E318F8A}"/>
              </a:ext>
            </a:extLst>
          </p:cNvPr>
          <p:cNvSpPr/>
          <p:nvPr/>
        </p:nvSpPr>
        <p:spPr>
          <a:xfrm>
            <a:off x="3091038" y="5217510"/>
            <a:ext cx="598135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 2023</a:t>
            </a:r>
          </a:p>
          <a:p>
            <a:pPr algn="ctr"/>
            <a:endParaRPr lang="es-CO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Yeison Andrés Pérez Lotero</a:t>
            </a:r>
            <a:r>
              <a:rPr lang="es-MX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s-MX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Secretario de Hacienda</a:t>
            </a:r>
          </a:p>
          <a:p>
            <a:pPr algn="ctr"/>
            <a:endParaRPr lang="es-MX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7814"/>
            <a:ext cx="10881378" cy="121977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7775"/>
            <a:ext cx="10881378" cy="121977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71525" y="2900363"/>
            <a:ext cx="55292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s-MX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itchFamily="34" charset="0"/>
              </a:rPr>
              <a:t>Fundamento Legal</a:t>
            </a:r>
            <a:endParaRPr lang="es-E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720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2AFF897-D2F1-4F39-2014-9AB0CAC51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C5527A05-FC77-48FE-58E6-57EE98663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4" name="Picture 2" descr="Fotos de Solidaridad, +9.000 Fotos de stock gratuitas de gran calidad">
            <a:extLst>
              <a:ext uri="{FF2B5EF4-FFF2-40B4-BE49-F238E27FC236}">
                <a16:creationId xmlns:a16="http://schemas.microsoft.com/office/drawing/2014/main" xmlns="" id="{112BFFA0-FF0A-3E2D-0986-A038DC191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4"/>
          <a:stretch/>
        </p:blipFill>
        <p:spPr bwMode="auto">
          <a:xfrm>
            <a:off x="3227293" y="2272554"/>
            <a:ext cx="8964707" cy="263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otos de Solidaridad, +9.000 Fotos de stock gratuitas de gran calidad">
            <a:extLst>
              <a:ext uri="{FF2B5EF4-FFF2-40B4-BE49-F238E27FC236}">
                <a16:creationId xmlns:a16="http://schemas.microsoft.com/office/drawing/2014/main" xmlns="" id="{22218A9C-303C-E198-D2EF-999A4C46A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2554"/>
            <a:ext cx="4827494" cy="263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D3A9EC28-1D2E-0998-FAE4-57E6975E7F19}"/>
              </a:ext>
            </a:extLst>
          </p:cNvPr>
          <p:cNvSpPr txBox="1">
            <a:spLocks/>
          </p:cNvSpPr>
          <p:nvPr/>
        </p:nvSpPr>
        <p:spPr>
          <a:xfrm>
            <a:off x="2248286" y="2830342"/>
            <a:ext cx="9634331" cy="7250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rgbClr val="0077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202020204" pitchFamily="34" charset="0"/>
              </a:rPr>
              <a:t>“Ejecución Presupuesto Participativo ” </a:t>
            </a:r>
            <a:endParaRPr lang="es-ES_tradnl" sz="3600" b="1" dirty="0">
              <a:solidFill>
                <a:srgbClr val="0077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294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FBBA467-28FA-59CC-F2B6-E1FAB1260D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03" y="1335783"/>
            <a:ext cx="10405193" cy="418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45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BCDE2C5-6201-4818-6EEE-B6B01F57B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06F0873-E056-6F78-252E-AF04AF32C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Picture 2" descr="Fotos de Solidaridad, +9.000 Fotos de stock gratuitas de gran calidad">
            <a:extLst>
              <a:ext uri="{FF2B5EF4-FFF2-40B4-BE49-F238E27FC236}">
                <a16:creationId xmlns:a16="http://schemas.microsoft.com/office/drawing/2014/main" xmlns="" id="{6E30B7E4-7C82-F12F-976B-FAA622ECD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4"/>
          <a:stretch/>
        </p:blipFill>
        <p:spPr bwMode="auto">
          <a:xfrm>
            <a:off x="3227293" y="2272554"/>
            <a:ext cx="8964707" cy="263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otos de Solidaridad, +9.000 Fotos de stock gratuitas de gran calidad">
            <a:extLst>
              <a:ext uri="{FF2B5EF4-FFF2-40B4-BE49-F238E27FC236}">
                <a16:creationId xmlns:a16="http://schemas.microsoft.com/office/drawing/2014/main" xmlns="" id="{B02984A5-B2BB-62E7-D7C7-C09DE7CDA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2554"/>
            <a:ext cx="4827494" cy="263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31E43898-B774-94CF-4338-5E31C6A04B61}"/>
              </a:ext>
            </a:extLst>
          </p:cNvPr>
          <p:cNvSpPr txBox="1">
            <a:spLocks/>
          </p:cNvSpPr>
          <p:nvPr/>
        </p:nvSpPr>
        <p:spPr>
          <a:xfrm>
            <a:off x="2248286" y="2830342"/>
            <a:ext cx="9634331" cy="7250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rgbClr val="0077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202020204" pitchFamily="34" charset="0"/>
              </a:rPr>
              <a:t>Presupuesto Participativo 2024</a:t>
            </a:r>
            <a:endParaRPr lang="es-ES_tradnl" sz="3600" b="1" dirty="0">
              <a:solidFill>
                <a:srgbClr val="0077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1317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A04F7194-5CF4-69ED-6CEC-73D4ADEC8FBC}"/>
              </a:ext>
            </a:extLst>
          </p:cNvPr>
          <p:cNvSpPr txBox="1">
            <a:spLocks/>
          </p:cNvSpPr>
          <p:nvPr/>
        </p:nvSpPr>
        <p:spPr>
          <a:xfrm>
            <a:off x="1162436" y="1594280"/>
            <a:ext cx="9634331" cy="7250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rgbClr val="0077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202020204" pitchFamily="34" charset="0"/>
              </a:rPr>
              <a:t>Comparativo valor asignado en las vigencias 2020 a 2023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2901500D-6C5C-5147-C3ED-6E26A902AA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7918098"/>
              </p:ext>
            </p:extLst>
          </p:nvPr>
        </p:nvGraphicFramePr>
        <p:xfrm>
          <a:off x="1162436" y="2319338"/>
          <a:ext cx="10344149" cy="3814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7114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2C9C093-8165-9855-6FA2-B12D923E4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8775"/>
            <a:ext cx="10515600" cy="61913"/>
          </a:xfrm>
        </p:spPr>
        <p:txBody>
          <a:bodyPr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CO" sz="2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Ejecución Recursos Participación Ciudadana 2023 corte Agosto</a:t>
            </a:r>
            <a:br>
              <a:rPr lang="es-CO" sz="2400" b="1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CO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xmlns="" id="{03807C42-8A61-0BD3-F31D-6CD903297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802267"/>
              </p:ext>
            </p:extLst>
          </p:nvPr>
        </p:nvGraphicFramePr>
        <p:xfrm>
          <a:off x="328612" y="2295526"/>
          <a:ext cx="11229973" cy="11477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1370">
                  <a:extLst>
                    <a:ext uri="{9D8B030D-6E8A-4147-A177-3AD203B41FA5}">
                      <a16:colId xmlns:a16="http://schemas.microsoft.com/office/drawing/2014/main" xmlns="" val="1959501312"/>
                    </a:ext>
                  </a:extLst>
                </a:gridCol>
                <a:gridCol w="1952515">
                  <a:extLst>
                    <a:ext uri="{9D8B030D-6E8A-4147-A177-3AD203B41FA5}">
                      <a16:colId xmlns:a16="http://schemas.microsoft.com/office/drawing/2014/main" xmlns="" val="4200928026"/>
                    </a:ext>
                  </a:extLst>
                </a:gridCol>
                <a:gridCol w="1952515">
                  <a:extLst>
                    <a:ext uri="{9D8B030D-6E8A-4147-A177-3AD203B41FA5}">
                      <a16:colId xmlns:a16="http://schemas.microsoft.com/office/drawing/2014/main" xmlns="" val="4239761438"/>
                    </a:ext>
                  </a:extLst>
                </a:gridCol>
                <a:gridCol w="1952515">
                  <a:extLst>
                    <a:ext uri="{9D8B030D-6E8A-4147-A177-3AD203B41FA5}">
                      <a16:colId xmlns:a16="http://schemas.microsoft.com/office/drawing/2014/main" xmlns="" val="2799125589"/>
                    </a:ext>
                  </a:extLst>
                </a:gridCol>
                <a:gridCol w="1768543">
                  <a:extLst>
                    <a:ext uri="{9D8B030D-6E8A-4147-A177-3AD203B41FA5}">
                      <a16:colId xmlns:a16="http://schemas.microsoft.com/office/drawing/2014/main" xmlns="" val="1835399018"/>
                    </a:ext>
                  </a:extLst>
                </a:gridCol>
                <a:gridCol w="1952515">
                  <a:extLst>
                    <a:ext uri="{9D8B030D-6E8A-4147-A177-3AD203B41FA5}">
                      <a16:colId xmlns:a16="http://schemas.microsoft.com/office/drawing/2014/main" xmlns="" val="4039500900"/>
                    </a:ext>
                  </a:extLst>
                </a:gridCol>
              </a:tblGrid>
              <a:tr h="70484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2000" kern="100" dirty="0">
                          <a:solidFill>
                            <a:schemeClr val="tx1"/>
                          </a:solidFill>
                          <a:effectLst/>
                        </a:rPr>
                        <a:t>Apropiación Inicial </a:t>
                      </a:r>
                      <a:endParaRPr lang="es-CO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2000" kern="100" dirty="0">
                          <a:solidFill>
                            <a:schemeClr val="tx1"/>
                          </a:solidFill>
                          <a:effectLst/>
                        </a:rPr>
                        <a:t>Recursos Balance  </a:t>
                      </a:r>
                      <a:endParaRPr lang="es-CO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2000" kern="100" dirty="0">
                          <a:solidFill>
                            <a:schemeClr val="tx1"/>
                          </a:solidFill>
                          <a:effectLst/>
                        </a:rPr>
                        <a:t>Apropiación Definitiva</a:t>
                      </a:r>
                      <a:endParaRPr lang="es-CO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2000" kern="100" dirty="0">
                          <a:solidFill>
                            <a:schemeClr val="tx1"/>
                          </a:solidFill>
                          <a:effectLst/>
                        </a:rPr>
                        <a:t>Certificados </a:t>
                      </a:r>
                      <a:endParaRPr lang="es-CO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2000" kern="100" dirty="0">
                          <a:solidFill>
                            <a:schemeClr val="tx1"/>
                          </a:solidFill>
                          <a:effectLst/>
                        </a:rPr>
                        <a:t>Compromisos</a:t>
                      </a:r>
                      <a:endParaRPr lang="es-CO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2000" kern="100" dirty="0">
                          <a:solidFill>
                            <a:schemeClr val="tx1"/>
                          </a:solidFill>
                          <a:effectLst/>
                        </a:rPr>
                        <a:t>Disponible </a:t>
                      </a:r>
                      <a:endParaRPr lang="es-CO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98596265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2000" kern="100" dirty="0">
                          <a:solidFill>
                            <a:schemeClr val="tx1"/>
                          </a:solidFill>
                          <a:effectLst/>
                        </a:rPr>
                        <a:t>1.525.918.563</a:t>
                      </a:r>
                      <a:endParaRPr lang="es-CO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2000" kern="100" dirty="0">
                          <a:solidFill>
                            <a:schemeClr val="tx1"/>
                          </a:solidFill>
                          <a:effectLst/>
                        </a:rPr>
                        <a:t>1,181,206,305.83</a:t>
                      </a:r>
                      <a:endParaRPr lang="es-CO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2000" kern="100" dirty="0">
                          <a:solidFill>
                            <a:schemeClr val="tx1"/>
                          </a:solidFill>
                          <a:effectLst/>
                        </a:rPr>
                        <a:t>2,707,124,868.83</a:t>
                      </a:r>
                      <a:endParaRPr lang="es-CO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2000" kern="100" dirty="0">
                          <a:solidFill>
                            <a:schemeClr val="tx1"/>
                          </a:solidFill>
                          <a:effectLst/>
                        </a:rPr>
                        <a:t>2,129,365,051.83</a:t>
                      </a:r>
                      <a:endParaRPr lang="es-CO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2000" kern="100" dirty="0">
                          <a:solidFill>
                            <a:schemeClr val="tx1"/>
                          </a:solidFill>
                          <a:effectLst/>
                        </a:rPr>
                        <a:t>172,461,375.83</a:t>
                      </a:r>
                      <a:endParaRPr lang="es-CO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O" sz="2000" kern="100" dirty="0">
                          <a:solidFill>
                            <a:schemeClr val="tx1"/>
                          </a:solidFill>
                          <a:effectLst/>
                        </a:rPr>
                        <a:t>1,181,708,124.74</a:t>
                      </a:r>
                      <a:endParaRPr lang="es-CO" sz="20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5056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34158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xmlns="" id="{F9710B02-F8BF-522E-03D2-9340337D13C2}"/>
              </a:ext>
            </a:extLst>
          </p:cNvPr>
          <p:cNvGrpSpPr/>
          <p:nvPr/>
        </p:nvGrpSpPr>
        <p:grpSpPr>
          <a:xfrm>
            <a:off x="3037026" y="1418430"/>
            <a:ext cx="4435336" cy="4011176"/>
            <a:chOff x="3337063" y="1751231"/>
            <a:chExt cx="4435336" cy="4011176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xmlns="" id="{2D9986BE-F9C6-7E25-AB49-CD38C24D0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117"/>
            <a:stretch/>
          </p:blipFill>
          <p:spPr>
            <a:xfrm>
              <a:off x="3337063" y="1751231"/>
              <a:ext cx="4435336" cy="4011176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xmlns="" id="{71D43D00-602C-DF27-AFBF-FEB619686BE2}"/>
                </a:ext>
              </a:extLst>
            </p:cNvPr>
            <p:cNvSpPr/>
            <p:nvPr/>
          </p:nvSpPr>
          <p:spPr>
            <a:xfrm>
              <a:off x="4457698" y="2213769"/>
              <a:ext cx="3100388" cy="1543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BC35F2-77D1-9793-1989-D008A0B1C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224" y="2103437"/>
            <a:ext cx="4743451" cy="1325563"/>
          </a:xfrm>
        </p:spPr>
        <p:txBody>
          <a:bodyPr>
            <a:normAutofit/>
          </a:bodyPr>
          <a:lstStyle/>
          <a:p>
            <a:r>
              <a:rPr lang="es-CO" sz="5400" b="0" i="0" u="none" strike="noStrike" dirty="0">
                <a:solidFill>
                  <a:srgbClr val="262626"/>
                </a:solidFill>
                <a:effectLst/>
                <a:latin typeface="Impact" panose="020B0806030902050204" pitchFamily="34" charset="0"/>
              </a:rPr>
              <a:t> $ 1,597,628,461 </a:t>
            </a:r>
            <a:endParaRPr lang="es-CO" sz="9600" dirty="0">
              <a:latin typeface="Impact" panose="020B080603090205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225B1D9D-C937-347A-94DC-DF35DF99F04E}"/>
              </a:ext>
            </a:extLst>
          </p:cNvPr>
          <p:cNvSpPr txBox="1">
            <a:spLocks/>
          </p:cNvSpPr>
          <p:nvPr/>
        </p:nvSpPr>
        <p:spPr>
          <a:xfrm>
            <a:off x="3037026" y="3424018"/>
            <a:ext cx="62364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5400" dirty="0">
                <a:solidFill>
                  <a:srgbClr val="496BC2"/>
                </a:solidFill>
                <a:latin typeface="Impact" panose="020B0806030902050204" pitchFamily="34" charset="0"/>
              </a:rPr>
              <a:t> 2024 </a:t>
            </a:r>
          </a:p>
          <a:p>
            <a:pPr algn="ctr"/>
            <a:r>
              <a:rPr lang="es-CO" sz="5400" dirty="0">
                <a:solidFill>
                  <a:srgbClr val="496BC2"/>
                </a:solidFill>
                <a:latin typeface="Impact" panose="020B0806030902050204" pitchFamily="34" charset="0"/>
              </a:rPr>
              <a:t>Presupuesto Participativo </a:t>
            </a:r>
            <a:endParaRPr lang="es-CO" sz="9600" dirty="0">
              <a:solidFill>
                <a:srgbClr val="496BC2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425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5C9968D-128D-FD5C-2CDB-A41C1B3F4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7728795-8B7C-9867-254E-709A7DE84C26}"/>
              </a:ext>
            </a:extLst>
          </p:cNvPr>
          <p:cNvSpPr txBox="1"/>
          <p:nvPr/>
        </p:nvSpPr>
        <p:spPr>
          <a:xfrm>
            <a:off x="4710143" y="3543300"/>
            <a:ext cx="2771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Secretaría de Hacienda</a:t>
            </a:r>
          </a:p>
        </p:txBody>
      </p:sp>
    </p:spTree>
    <p:extLst>
      <p:ext uri="{BB962C8B-B14F-4D97-AF65-F5344CB8AC3E}">
        <p14:creationId xmlns:p14="http://schemas.microsoft.com/office/powerpoint/2010/main" val="1678672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25" y="1772721"/>
            <a:ext cx="5388875" cy="708923"/>
          </a:xfrm>
          <a:prstGeom prst="rect">
            <a:avLst/>
          </a:prstGeom>
        </p:spPr>
      </p:pic>
      <p:sp>
        <p:nvSpPr>
          <p:cNvPr id="5" name="Text Box 3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1484146" y="2934434"/>
            <a:ext cx="8813799" cy="213904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0363" lvl="1" indent="-276225" algn="l" eaLnBrk="0" fontAlgn="auto" hangingPunct="0">
              <a:spcBef>
                <a:spcPts val="600"/>
              </a:spcBef>
              <a:spcAft>
                <a:spcPts val="0"/>
              </a:spcAft>
              <a:buFontTx/>
              <a:buChar char="•"/>
              <a:defRPr/>
            </a:pPr>
            <a:r>
              <a:rPr lang="es-MX" dirty="0">
                <a:latin typeface="Arial Rounded MT Bold" panose="020F0704030504030204" pitchFamily="34" charset="0"/>
                <a:cs typeface="Arial" pitchFamily="34" charset="0"/>
              </a:rPr>
              <a:t>Constitución Política artículos 315-345-364</a:t>
            </a:r>
          </a:p>
          <a:p>
            <a:pPr marL="360363" lvl="1" indent="-276225" algn="just" eaLnBrk="0" fontAlgn="auto" hangingPunct="0">
              <a:spcBef>
                <a:spcPts val="600"/>
              </a:spcBef>
              <a:spcAft>
                <a:spcPts val="0"/>
              </a:spcAft>
              <a:buFontTx/>
              <a:buChar char="•"/>
              <a:defRPr/>
            </a:pPr>
            <a:r>
              <a:rPr lang="es-MX" dirty="0">
                <a:latin typeface="Arial Rounded MT Bold" panose="020F0704030504030204" pitchFamily="34" charset="0"/>
                <a:cs typeface="Arial" pitchFamily="34" charset="0"/>
              </a:rPr>
              <a:t>Decreto 111/96  E</a:t>
            </a:r>
            <a:r>
              <a:rPr lang="es-ES" dirty="0" err="1">
                <a:latin typeface="Arial Rounded MT Bold" panose="020F0704030504030204" pitchFamily="34" charset="0"/>
                <a:cs typeface="Arial" pitchFamily="34" charset="0"/>
              </a:rPr>
              <a:t>statuto</a:t>
            </a:r>
            <a:r>
              <a:rPr lang="es-ES" dirty="0">
                <a:latin typeface="Arial Rounded MT Bold" panose="020F0704030504030204" pitchFamily="34" charset="0"/>
                <a:cs typeface="Arial" pitchFamily="34" charset="0"/>
              </a:rPr>
              <a:t> Presupuesto Nacional</a:t>
            </a:r>
          </a:p>
          <a:p>
            <a:pPr marL="360363" lvl="1" indent="-276225" algn="just" eaLnBrk="0" fontAlgn="auto" hangingPunct="0">
              <a:spcBef>
                <a:spcPts val="600"/>
              </a:spcBef>
              <a:spcAft>
                <a:spcPts val="0"/>
              </a:spcAft>
              <a:buFontTx/>
              <a:buChar char="•"/>
              <a:defRPr/>
            </a:pPr>
            <a:r>
              <a:rPr lang="es-MX" dirty="0">
                <a:latin typeface="Arial Rounded MT Bold" panose="020F0704030504030204" pitchFamily="34" charset="0"/>
                <a:cs typeface="Arial" pitchFamily="34" charset="0"/>
              </a:rPr>
              <a:t>Ley 617/2000 Racionalización del Gasto</a:t>
            </a:r>
          </a:p>
          <a:p>
            <a:pPr marL="360363" lvl="1" indent="-276225" algn="just" eaLnBrk="0" fontAlgn="auto" hangingPunct="0">
              <a:spcBef>
                <a:spcPts val="600"/>
              </a:spcBef>
              <a:spcAft>
                <a:spcPts val="0"/>
              </a:spcAft>
              <a:buFontTx/>
              <a:buChar char="•"/>
              <a:defRPr/>
            </a:pPr>
            <a:r>
              <a:rPr lang="es-MX" dirty="0">
                <a:latin typeface="Arial Rounded MT Bold" panose="020F0704030504030204" pitchFamily="34" charset="0"/>
                <a:cs typeface="Arial" pitchFamily="34" charset="0"/>
              </a:rPr>
              <a:t>Ley 819/03 Responsabilidad Transparencia Fiscal.</a:t>
            </a:r>
          </a:p>
          <a:p>
            <a:pPr marL="360363" lvl="1" indent="-276225" algn="just" eaLnBrk="0" fontAlgn="auto" hangingPunct="0">
              <a:spcBef>
                <a:spcPts val="600"/>
              </a:spcBef>
              <a:spcAft>
                <a:spcPts val="0"/>
              </a:spcAft>
              <a:buFontTx/>
              <a:buChar char="•"/>
              <a:defRPr/>
            </a:pPr>
            <a:r>
              <a:rPr lang="es-MX" dirty="0">
                <a:latin typeface="Arial Rounded MT Bold" panose="020F0704030504030204" pitchFamily="34" charset="0"/>
                <a:cs typeface="Arial" pitchFamily="34" charset="0"/>
              </a:rPr>
              <a:t>Acuerdo 181 de 2020 Estatuto de Presupuesto Municipal</a:t>
            </a:r>
          </a:p>
          <a:p>
            <a:pPr marL="84138" lvl="1" algn="just" eaLnBrk="0" fontAlgn="auto" hangingPunct="0">
              <a:spcBef>
                <a:spcPts val="600"/>
              </a:spcBef>
              <a:spcAft>
                <a:spcPts val="0"/>
              </a:spcAft>
              <a:defRPr/>
            </a:pPr>
            <a:endParaRPr lang="es-ES" dirty="0">
              <a:latin typeface="Arial Rounded MT Bold" panose="020F0704030504030204" pitchFamily="34" charset="0"/>
              <a:cs typeface="Arial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078085" y="1772721"/>
            <a:ext cx="3979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600"/>
              </a:spcAft>
              <a:defRPr/>
            </a:pPr>
            <a:r>
              <a:rPr lang="es-MX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rial" pitchFamily="34" charset="0"/>
              </a:rPr>
              <a:t>Sistema Presupuestal</a:t>
            </a:r>
          </a:p>
        </p:txBody>
      </p:sp>
    </p:spTree>
    <p:extLst>
      <p:ext uri="{BB962C8B-B14F-4D97-AF65-F5344CB8AC3E}">
        <p14:creationId xmlns:p14="http://schemas.microsoft.com/office/powerpoint/2010/main" val="1970328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7814"/>
            <a:ext cx="10881378" cy="121977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7775"/>
            <a:ext cx="10881378" cy="1219773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582375" y="2402908"/>
            <a:ext cx="82978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Fuentes de Financiación de la Administración Municipal </a:t>
            </a:r>
            <a:endParaRPr lang="es-CO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6462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0A5AF2E-25A6-2244-3981-F958B63D66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" y="1042987"/>
            <a:ext cx="11477625" cy="544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45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90505" y="1340768"/>
            <a:ext cx="10753195" cy="5256584"/>
          </a:xfrm>
        </p:spPr>
        <p:txBody>
          <a:bodyPr>
            <a:normAutofit/>
          </a:bodyPr>
          <a:lstStyle/>
          <a:p>
            <a:r>
              <a:rPr lang="es-ES" sz="2700" b="1" dirty="0">
                <a:solidFill>
                  <a:srgbClr val="FF0000"/>
                </a:solidFill>
              </a:rPr>
              <a:t> </a:t>
            </a:r>
          </a:p>
          <a:p>
            <a:endParaRPr lang="es-ES" sz="2700" b="1" dirty="0">
              <a:solidFill>
                <a:srgbClr val="FF0000"/>
              </a:solidFill>
            </a:endParaRPr>
          </a:p>
          <a:p>
            <a:endParaRPr lang="es-ES" sz="2700" b="1" dirty="0">
              <a:solidFill>
                <a:srgbClr val="FF0000"/>
              </a:solidFill>
            </a:endParaRPr>
          </a:p>
          <a:p>
            <a:endParaRPr lang="es-ES" sz="2700" b="1" dirty="0">
              <a:solidFill>
                <a:srgbClr val="FF0000"/>
              </a:solidFill>
            </a:endParaRPr>
          </a:p>
          <a:p>
            <a:r>
              <a:rPr lang="es-ES" sz="2700" b="1" dirty="0">
                <a:solidFill>
                  <a:srgbClr val="FF0000"/>
                </a:solidFill>
              </a:rPr>
              <a:t> </a:t>
            </a:r>
          </a:p>
          <a:p>
            <a:r>
              <a:rPr lang="es-ES" sz="2700" b="1" dirty="0">
                <a:solidFill>
                  <a:srgbClr val="FF0000"/>
                </a:solidFill>
              </a:rPr>
              <a:t> </a:t>
            </a:r>
          </a:p>
          <a:p>
            <a:pPr marL="609585" indent="-609585" algn="l">
              <a:buFont typeface="Wingdings" panose="05000000000000000000" pitchFamily="2" charset="2"/>
              <a:buChar char="Ø"/>
            </a:pPr>
            <a:endParaRPr lang="es-ES" sz="2700" b="1" dirty="0"/>
          </a:p>
          <a:p>
            <a:pPr algn="l"/>
            <a:endParaRPr lang="es-CO" sz="2700" dirty="0"/>
          </a:p>
          <a:p>
            <a:pPr algn="l"/>
            <a:endParaRPr lang="es-CO" sz="2700" dirty="0"/>
          </a:p>
          <a:p>
            <a:pPr algn="l"/>
            <a:r>
              <a:rPr lang="es-ES" sz="2700" dirty="0">
                <a:solidFill>
                  <a:srgbClr val="0070C0"/>
                </a:solidFill>
              </a:rPr>
              <a:t> </a:t>
            </a:r>
          </a:p>
          <a:p>
            <a:pPr marL="609585" indent="-609585" algn="l">
              <a:buFont typeface="Wingdings" panose="05000000000000000000" pitchFamily="2" charset="2"/>
              <a:buChar char="§"/>
            </a:pPr>
            <a:endParaRPr lang="es-ES" sz="2700" b="1" dirty="0">
              <a:solidFill>
                <a:srgbClr val="FF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2D8CA57-606D-CB13-1A7B-5DBDC6F8D6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400" y="959818"/>
            <a:ext cx="807681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38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50223"/>
            <a:ext cx="11492792" cy="515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62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190505" y="1340768"/>
            <a:ext cx="10753195" cy="5256584"/>
          </a:xfrm>
        </p:spPr>
        <p:txBody>
          <a:bodyPr>
            <a:normAutofit/>
          </a:bodyPr>
          <a:lstStyle/>
          <a:p>
            <a:r>
              <a:rPr lang="es-ES" sz="2700" b="1" dirty="0">
                <a:solidFill>
                  <a:srgbClr val="FF0000"/>
                </a:solidFill>
              </a:rPr>
              <a:t> </a:t>
            </a:r>
          </a:p>
          <a:p>
            <a:endParaRPr lang="es-ES" sz="2700" b="1" dirty="0">
              <a:solidFill>
                <a:srgbClr val="FF0000"/>
              </a:solidFill>
            </a:endParaRPr>
          </a:p>
          <a:p>
            <a:endParaRPr lang="es-ES" sz="2700" b="1" dirty="0">
              <a:solidFill>
                <a:srgbClr val="FF0000"/>
              </a:solidFill>
            </a:endParaRPr>
          </a:p>
          <a:p>
            <a:endParaRPr lang="es-ES" sz="2700" b="1" dirty="0">
              <a:solidFill>
                <a:srgbClr val="FF0000"/>
              </a:solidFill>
            </a:endParaRPr>
          </a:p>
          <a:p>
            <a:r>
              <a:rPr lang="es-ES" sz="2700" b="1" dirty="0">
                <a:solidFill>
                  <a:srgbClr val="FF0000"/>
                </a:solidFill>
              </a:rPr>
              <a:t> </a:t>
            </a:r>
          </a:p>
          <a:p>
            <a:r>
              <a:rPr lang="es-ES" sz="2700" b="1" dirty="0">
                <a:solidFill>
                  <a:srgbClr val="FF0000"/>
                </a:solidFill>
              </a:rPr>
              <a:t> </a:t>
            </a:r>
          </a:p>
          <a:p>
            <a:pPr marL="609585" indent="-609585" algn="l">
              <a:buFont typeface="Wingdings" panose="05000000000000000000" pitchFamily="2" charset="2"/>
              <a:buChar char="Ø"/>
            </a:pPr>
            <a:endParaRPr lang="es-ES" sz="2700" b="1" dirty="0"/>
          </a:p>
          <a:p>
            <a:pPr algn="l"/>
            <a:endParaRPr lang="es-CO" sz="2700" dirty="0"/>
          </a:p>
          <a:p>
            <a:pPr algn="l"/>
            <a:endParaRPr lang="es-CO" sz="2700" dirty="0"/>
          </a:p>
          <a:p>
            <a:pPr algn="l"/>
            <a:r>
              <a:rPr lang="es-ES" sz="2700" dirty="0">
                <a:solidFill>
                  <a:srgbClr val="0070C0"/>
                </a:solidFill>
              </a:rPr>
              <a:t> </a:t>
            </a:r>
          </a:p>
          <a:p>
            <a:pPr marL="609585" indent="-609585" algn="l">
              <a:buFont typeface="Wingdings" panose="05000000000000000000" pitchFamily="2" charset="2"/>
              <a:buChar char="§"/>
            </a:pPr>
            <a:endParaRPr lang="es-ES" sz="2700" b="1" dirty="0">
              <a:solidFill>
                <a:srgbClr val="FF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725180"/>
            <a:ext cx="7386638" cy="587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310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5714</TotalTime>
  <Words>206</Words>
  <Application>Microsoft Office PowerPoint</Application>
  <PresentationFormat>Panorámica</PresentationFormat>
  <Paragraphs>91</Paragraphs>
  <Slides>36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7" baseType="lpstr">
      <vt:lpstr>Abadi</vt:lpstr>
      <vt:lpstr>Aptos</vt:lpstr>
      <vt:lpstr>Arial</vt:lpstr>
      <vt:lpstr>Arial Rounded MT Bold</vt:lpstr>
      <vt:lpstr>Calibri</vt:lpstr>
      <vt:lpstr>Calibri Light</vt:lpstr>
      <vt:lpstr>Century Gothic</vt:lpstr>
      <vt:lpstr>Impact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Ejecución Recursos Participación Ciudadana 2023 corte Agosto </vt:lpstr>
      <vt:lpstr> $ 1,597,628,461 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Fabrizzio Rodriguez</dc:creator>
  <cp:lastModifiedBy>lina</cp:lastModifiedBy>
  <cp:revision>241</cp:revision>
  <cp:lastPrinted>2021-09-04T20:56:04Z</cp:lastPrinted>
  <dcterms:created xsi:type="dcterms:W3CDTF">2021-03-02T21:04:26Z</dcterms:created>
  <dcterms:modified xsi:type="dcterms:W3CDTF">2023-09-29T20:36:43Z</dcterms:modified>
</cp:coreProperties>
</file>