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4" r:id="rId1"/>
  </p:sldMasterIdLst>
  <p:notesMasterIdLst>
    <p:notesMasterId r:id="rId25"/>
  </p:notesMasterIdLst>
  <p:sldIdLst>
    <p:sldId id="256" r:id="rId2"/>
    <p:sldId id="259" r:id="rId3"/>
    <p:sldId id="258" r:id="rId4"/>
    <p:sldId id="260" r:id="rId5"/>
    <p:sldId id="265" r:id="rId6"/>
    <p:sldId id="264" r:id="rId7"/>
    <p:sldId id="267" r:id="rId8"/>
    <p:sldId id="276" r:id="rId9"/>
    <p:sldId id="281" r:id="rId10"/>
    <p:sldId id="275" r:id="rId11"/>
    <p:sldId id="280" r:id="rId12"/>
    <p:sldId id="279" r:id="rId13"/>
    <p:sldId id="285" r:id="rId14"/>
    <p:sldId id="286" r:id="rId15"/>
    <p:sldId id="287" r:id="rId16"/>
    <p:sldId id="288" r:id="rId17"/>
    <p:sldId id="289" r:id="rId18"/>
    <p:sldId id="290" r:id="rId19"/>
    <p:sldId id="291" r:id="rId20"/>
    <p:sldId id="292" r:id="rId21"/>
    <p:sldId id="274" r:id="rId22"/>
    <p:sldId id="269"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14"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715C-EBD0-45EF-ACB5-A9C652CBE0F9}" type="datetimeFigureOut">
              <a:rPr lang="en-US" smtClean="0"/>
              <a:t>2/19/2019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28C01-CE13-4690-887C-1F5DE9EB2DD7}" type="slidenum">
              <a:rPr lang="en-US" smtClean="0"/>
              <a:t>‹Nº›</a:t>
            </a:fld>
            <a:endParaRPr lang="en-US"/>
          </a:p>
        </p:txBody>
      </p:sp>
    </p:spTree>
    <p:extLst>
      <p:ext uri="{BB962C8B-B14F-4D97-AF65-F5344CB8AC3E}">
        <p14:creationId xmlns:p14="http://schemas.microsoft.com/office/powerpoint/2010/main" val="83270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FB28C01-CE13-4690-887C-1F5DE9EB2DD7}" type="slidenum">
              <a:rPr lang="en-US" smtClean="0"/>
              <a:t>6</a:t>
            </a:fld>
            <a:endParaRPr lang="en-US"/>
          </a:p>
        </p:txBody>
      </p:sp>
    </p:spTree>
    <p:extLst>
      <p:ext uri="{BB962C8B-B14F-4D97-AF65-F5344CB8AC3E}">
        <p14:creationId xmlns:p14="http://schemas.microsoft.com/office/powerpoint/2010/main" val="390707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139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9B482E8-6E0E-1B4F-B1FD-C69DB9E858D9}"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580430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9B482E8-6E0E-1B4F-B1FD-C69DB9E858D9}"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56374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46153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26623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369921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762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548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6023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7782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8455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852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671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55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9004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6515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2/19/2019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919299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4" y="899410"/>
            <a:ext cx="8788320" cy="4137285"/>
          </a:xfrm>
        </p:spPr>
        <p:txBody>
          <a:bodyPr>
            <a:normAutofit/>
          </a:bodyPr>
          <a:lstStyle/>
          <a:p>
            <a:pPr algn="ctr"/>
            <a:r>
              <a:rPr lang="es-CO" sz="4400" b="1" dirty="0" smtClean="0">
                <a:latin typeface="Bahnschrift" panose="020B0502040204020203" pitchFamily="34" charset="0"/>
              </a:rPr>
              <a:t>CONVERSATORIO SOBRE METODOLOGÍA </a:t>
            </a:r>
            <a:r>
              <a:rPr lang="es-CO" sz="4400" b="1" dirty="0">
                <a:latin typeface="Bahnschrift" panose="020B0502040204020203" pitchFamily="34" charset="0"/>
              </a:rPr>
              <a:t>DE RENDICIÓN DE CUENTAS DE LA JUNTA ADMINISTRADORA LOCAL COMUNA OCHO </a:t>
            </a:r>
          </a:p>
        </p:txBody>
      </p:sp>
      <p:sp>
        <p:nvSpPr>
          <p:cNvPr id="3" name="Subtítulo 2"/>
          <p:cNvSpPr>
            <a:spLocks noGrp="1"/>
          </p:cNvSpPr>
          <p:nvPr>
            <p:ph type="subTitle" idx="1"/>
          </p:nvPr>
        </p:nvSpPr>
        <p:spPr/>
        <p:txBody>
          <a:bodyPr>
            <a:normAutofit fontScale="92500" lnSpcReduction="20000"/>
          </a:bodyPr>
          <a:lstStyle/>
          <a:p>
            <a:pPr algn="ctr"/>
            <a:endParaRPr lang="es-CO" sz="4000" b="1" dirty="0" smtClean="0">
              <a:latin typeface="Bahnschrift" panose="020B0502040204020203" pitchFamily="34" charset="0"/>
            </a:endParaRPr>
          </a:p>
          <a:p>
            <a:pPr algn="ctr"/>
            <a:r>
              <a:rPr lang="es-CO" sz="4000" b="1" dirty="0" smtClean="0">
                <a:solidFill>
                  <a:srgbClr val="0070C0"/>
                </a:solidFill>
                <a:latin typeface="Bahnschrift" panose="020B0502040204020203" pitchFamily="34" charset="0"/>
              </a:rPr>
              <a:t>VIGENCIA FISCAL 2.018</a:t>
            </a:r>
            <a:endParaRPr lang="es-CO" sz="4000" b="1" dirty="0">
              <a:solidFill>
                <a:srgbClr val="0070C0"/>
              </a:solidFill>
              <a:latin typeface="Bahnschrift" panose="020B0502040204020203" pitchFamily="34" charset="0"/>
            </a:endParaRPr>
          </a:p>
        </p:txBody>
      </p:sp>
      <p:pic>
        <p:nvPicPr>
          <p:cNvPr id="4" name="Imagen 3"/>
          <p:cNvPicPr>
            <a:picLocks noChangeAspect="1"/>
          </p:cNvPicPr>
          <p:nvPr/>
        </p:nvPicPr>
        <p:blipFill>
          <a:blip r:embed="rId2"/>
          <a:stretch>
            <a:fillRect/>
          </a:stretch>
        </p:blipFill>
        <p:spPr>
          <a:xfrm>
            <a:off x="524655" y="1072779"/>
            <a:ext cx="1691184" cy="1655430"/>
          </a:xfrm>
          <a:prstGeom prst="rect">
            <a:avLst/>
          </a:prstGeom>
        </p:spPr>
      </p:pic>
    </p:spTree>
    <p:extLst>
      <p:ext uri="{BB962C8B-B14F-4D97-AF65-F5344CB8AC3E}">
        <p14:creationId xmlns:p14="http://schemas.microsoft.com/office/powerpoint/2010/main" val="295616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2123" y="463638"/>
            <a:ext cx="11217499" cy="1481072"/>
          </a:xfrm>
        </p:spPr>
        <p:txBody>
          <a:bodyPr/>
          <a:lstStyle/>
          <a:p>
            <a:pPr algn="ctr"/>
            <a:r>
              <a:rPr lang="es-CO" b="1" dirty="0" smtClean="0"/>
              <a:t>     INVITACION A CONVERSATORIO </a:t>
            </a:r>
            <a:endParaRPr lang="es-CO"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792" y="1204174"/>
            <a:ext cx="6839905" cy="5210902"/>
          </a:xfrm>
          <a:prstGeom prst="rect">
            <a:avLst/>
          </a:prstGeom>
        </p:spPr>
      </p:pic>
    </p:spTree>
    <p:extLst>
      <p:ext uri="{BB962C8B-B14F-4D97-AF65-F5344CB8AC3E}">
        <p14:creationId xmlns:p14="http://schemas.microsoft.com/office/powerpoint/2010/main" val="2875866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2123" y="463638"/>
            <a:ext cx="11217499" cy="1481072"/>
          </a:xfrm>
        </p:spPr>
        <p:txBody>
          <a:bodyPr/>
          <a:lstStyle/>
          <a:p>
            <a:pPr algn="ctr"/>
            <a:r>
              <a:rPr lang="es-CO" b="1" dirty="0" smtClean="0"/>
              <a:t>     INVITACION A CONVERSATORIO </a:t>
            </a:r>
            <a:endParaRPr lang="es-CO"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9532">
            <a:off x="1225286" y="1722198"/>
            <a:ext cx="4104910" cy="230506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920" y="1560775"/>
            <a:ext cx="3996123" cy="224397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249" y="4200766"/>
            <a:ext cx="4024650" cy="2259995"/>
          </a:xfrm>
          <a:prstGeom prst="rect">
            <a:avLst/>
          </a:prstGeom>
        </p:spPr>
      </p:pic>
    </p:spTree>
    <p:extLst>
      <p:ext uri="{BB962C8B-B14F-4D97-AF65-F5344CB8AC3E}">
        <p14:creationId xmlns:p14="http://schemas.microsoft.com/office/powerpoint/2010/main" val="2095635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3928" y="624110"/>
            <a:ext cx="10328223" cy="754985"/>
          </a:xfrm>
        </p:spPr>
        <p:txBody>
          <a:bodyPr>
            <a:normAutofit fontScale="90000"/>
          </a:bodyPr>
          <a:lstStyle/>
          <a:p>
            <a:pPr algn="just"/>
            <a:r>
              <a:rPr lang="es-CO" sz="3200" b="1" dirty="0" smtClean="0"/>
              <a:t>INVITACIONES MEDIANTE OFICIOS A CONVERSATORIO </a:t>
            </a:r>
            <a:endParaRPr lang="en-US" sz="32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794" y="1596076"/>
            <a:ext cx="3664445" cy="5015709"/>
          </a:xfrm>
          <a:prstGeom prst="rect">
            <a:avLst/>
          </a:prstGeom>
        </p:spPr>
      </p:pic>
    </p:spTree>
    <p:extLst>
      <p:ext uri="{BB962C8B-B14F-4D97-AF65-F5344CB8AC3E}">
        <p14:creationId xmlns:p14="http://schemas.microsoft.com/office/powerpoint/2010/main" val="58014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8938" y="494676"/>
            <a:ext cx="9458793" cy="1019332"/>
          </a:xfrm>
        </p:spPr>
        <p:txBody>
          <a:bodyPr>
            <a:normAutofit fontScale="90000"/>
          </a:bodyPr>
          <a:lstStyle/>
          <a:p>
            <a:r>
              <a:rPr lang="es-CO" b="1" dirty="0"/>
              <a:t>REGLAMENTO </a:t>
            </a:r>
            <a:r>
              <a:rPr lang="es-CO" b="1" dirty="0" smtClean="0"/>
              <a:t>DE </a:t>
            </a:r>
            <a:r>
              <a:rPr lang="es-CO" b="1" dirty="0"/>
              <a:t>LA AUDIENCIA PÚBLICA PARTICIPATIVA DE RENDICIÓN DE </a:t>
            </a:r>
            <a:r>
              <a:rPr lang="es-CO" b="1" dirty="0" smtClean="0"/>
              <a:t>CUENTAS</a:t>
            </a:r>
            <a:br>
              <a:rPr lang="es-CO" b="1" dirty="0" smtClean="0"/>
            </a:br>
            <a:r>
              <a:rPr lang="es-CO" b="1" dirty="0" smtClean="0"/>
              <a:t/>
            </a:r>
            <a:br>
              <a:rPr lang="es-CO" b="1" dirty="0" smtClean="0"/>
            </a:br>
            <a:r>
              <a:rPr lang="es-CO" sz="2700" dirty="0" smtClean="0"/>
              <a:t>La </a:t>
            </a:r>
            <a:r>
              <a:rPr lang="es-CO" sz="2700" dirty="0"/>
              <a:t>Estrategia de Rendición de Cuentas se convierte en un mecanismo que unifica la participación ciudadana para que los gobiernos locales y las Corporaciones Públicas, como las Juntas Administradoras Locales; cumplan con el deber de informar a sus conciudadanos sobre las actuaciones de tipo administrativo que vienen adelantando en su beneficio y en acatamiento a las facultades y deberes constitucionales que tienen como servidores públicos.</a:t>
            </a:r>
            <a:r>
              <a:rPr lang="en-US" sz="2700" dirty="0"/>
              <a:t/>
            </a:r>
            <a:br>
              <a:rPr lang="en-US" sz="2700" dirty="0"/>
            </a:br>
            <a:r>
              <a:rPr lang="es-CO" sz="2700" dirty="0"/>
              <a:t> </a:t>
            </a:r>
            <a:r>
              <a:rPr lang="en-US" sz="2700" dirty="0"/>
              <a:t/>
            </a:r>
            <a:br>
              <a:rPr lang="en-US" sz="2700" dirty="0"/>
            </a:br>
            <a:r>
              <a:rPr lang="es-CO" sz="2700" dirty="0"/>
              <a:t>El procedimiento se regirá por los principios de transparencia, participación, igualdad, publicidad y oralidad que garanticen el ejercicio del control social. </a:t>
            </a:r>
            <a:r>
              <a:rPr lang="en-US" dirty="0"/>
              <a:t/>
            </a:r>
            <a:br>
              <a:rPr lang="en-US" dirty="0"/>
            </a:br>
            <a:endParaRPr lang="en-US" dirty="0"/>
          </a:p>
        </p:txBody>
      </p:sp>
    </p:spTree>
    <p:extLst>
      <p:ext uri="{BB962C8B-B14F-4D97-AF65-F5344CB8AC3E}">
        <p14:creationId xmlns:p14="http://schemas.microsoft.com/office/powerpoint/2010/main" val="106578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949" y="624110"/>
            <a:ext cx="9548734" cy="1054788"/>
          </a:xfrm>
        </p:spPr>
        <p:txBody>
          <a:bodyPr>
            <a:normAutofit fontScale="90000"/>
          </a:bodyPr>
          <a:lstStyle/>
          <a:p>
            <a:pPr marL="571500" indent="-571500">
              <a:buFont typeface="Arial" panose="020B0604020202020204" pitchFamily="34" charset="0"/>
              <a:buChar char="•"/>
            </a:pPr>
            <a:r>
              <a:rPr lang="es-CO" b="1" dirty="0" smtClean="0"/>
              <a:t>REGLAMENTO DE </a:t>
            </a:r>
            <a:r>
              <a:rPr lang="es-CO" b="1" dirty="0"/>
              <a:t>LA AUDIENCIA PÚBLICA PARTICIPATIVA DE RENDICIÓN DE </a:t>
            </a:r>
            <a:r>
              <a:rPr lang="es-CO" b="1" dirty="0" smtClean="0"/>
              <a:t>CUENTAS</a:t>
            </a:r>
            <a:br>
              <a:rPr lang="es-CO" b="1" dirty="0" smtClean="0"/>
            </a:br>
            <a:r>
              <a:rPr lang="es-CO" sz="2200" dirty="0"/>
              <a:t>Los objetivos de este Espacio de diálogo de Rendición de Cuentas son:</a:t>
            </a:r>
            <a:r>
              <a:rPr lang="en-US" sz="2200" dirty="0"/>
              <a:t/>
            </a:r>
            <a:br>
              <a:rPr lang="en-US" sz="2200" dirty="0"/>
            </a:br>
            <a:r>
              <a:rPr lang="es-CO" sz="2200" dirty="0"/>
              <a:t> </a:t>
            </a:r>
            <a:r>
              <a:rPr lang="en-US" sz="2200" dirty="0"/>
              <a:t/>
            </a:r>
            <a:br>
              <a:rPr lang="en-US" sz="2200" dirty="0"/>
            </a:br>
            <a:r>
              <a:rPr lang="en-US" sz="2200" dirty="0" smtClean="0"/>
              <a:t>- </a:t>
            </a:r>
            <a:r>
              <a:rPr lang="es-CO" sz="2200" dirty="0" smtClean="0"/>
              <a:t>Fortalecer </a:t>
            </a:r>
            <a:r>
              <a:rPr lang="es-CO" sz="2200" dirty="0"/>
              <a:t>el sentido de lo público y legitimidad para las Instituciones del Estado.</a:t>
            </a:r>
            <a:r>
              <a:rPr lang="en-US" sz="2200" dirty="0"/>
              <a:t/>
            </a:r>
            <a:br>
              <a:rPr lang="en-US" sz="2200" dirty="0"/>
            </a:br>
            <a:r>
              <a:rPr lang="es-CO" sz="2200" dirty="0"/>
              <a:t> </a:t>
            </a:r>
            <a:r>
              <a:rPr lang="en-US" sz="2200" dirty="0"/>
              <a:t/>
            </a:r>
            <a:br>
              <a:rPr lang="en-US" sz="2200" dirty="0"/>
            </a:br>
            <a:r>
              <a:rPr lang="en-US" sz="2200" dirty="0" smtClean="0"/>
              <a:t>- </a:t>
            </a:r>
            <a:r>
              <a:rPr lang="es-CO" sz="2200" dirty="0" smtClean="0"/>
              <a:t>Facilitar </a:t>
            </a:r>
            <a:r>
              <a:rPr lang="es-CO" sz="2200" dirty="0"/>
              <a:t>el ejercicio del control social a la gestión de la Junta Administradora Local.</a:t>
            </a:r>
            <a:r>
              <a:rPr lang="en-US" sz="2200" dirty="0"/>
              <a:t/>
            </a:r>
            <a:br>
              <a:rPr lang="en-US" sz="2200" dirty="0"/>
            </a:br>
            <a:r>
              <a:rPr lang="es-CO" sz="2200" dirty="0"/>
              <a:t> </a:t>
            </a:r>
            <a:r>
              <a:rPr lang="en-US" sz="2200" dirty="0"/>
              <a:t/>
            </a:r>
            <a:br>
              <a:rPr lang="en-US" sz="2200" dirty="0"/>
            </a:br>
            <a:r>
              <a:rPr lang="en-US" sz="2200" dirty="0" smtClean="0"/>
              <a:t>- </a:t>
            </a:r>
            <a:r>
              <a:rPr lang="es-CO" sz="2200" dirty="0" smtClean="0"/>
              <a:t>Contribuir </a:t>
            </a:r>
            <a:r>
              <a:rPr lang="es-CO" sz="2200" dirty="0"/>
              <a:t>al desarrollo de los principios constitucionales de transparencia, responsabilidad, eficacia, eficiencia e imparcialidad y participación ciudadana en el manejo de los recursos públicos.</a:t>
            </a:r>
            <a:r>
              <a:rPr lang="en-US" sz="2200" dirty="0"/>
              <a:t/>
            </a:r>
            <a:br>
              <a:rPr lang="en-US" sz="2200" dirty="0"/>
            </a:br>
            <a:r>
              <a:rPr lang="es-CO" sz="2200" dirty="0"/>
              <a:t> </a:t>
            </a:r>
            <a:r>
              <a:rPr lang="en-US" sz="2200" dirty="0"/>
              <a:t/>
            </a:r>
            <a:br>
              <a:rPr lang="en-US" sz="2200" dirty="0"/>
            </a:br>
            <a:r>
              <a:rPr lang="en-US" sz="2200" dirty="0" smtClean="0"/>
              <a:t>- </a:t>
            </a:r>
            <a:r>
              <a:rPr lang="es-CO" sz="2200" dirty="0" smtClean="0"/>
              <a:t>Constituir </a:t>
            </a:r>
            <a:r>
              <a:rPr lang="es-CO" sz="2200" dirty="0"/>
              <a:t>un espacio de interlocución directa entre los servidores públicos y la ciudadanía. </a:t>
            </a:r>
            <a:r>
              <a:rPr lang="en-US" sz="2200" dirty="0"/>
              <a:t/>
            </a:r>
            <a:br>
              <a:rPr lang="en-US" sz="2200" dirty="0"/>
            </a:br>
            <a:endParaRPr lang="en-US" sz="2200" dirty="0"/>
          </a:p>
        </p:txBody>
      </p:sp>
    </p:spTree>
    <p:extLst>
      <p:ext uri="{BB962C8B-B14F-4D97-AF65-F5344CB8AC3E}">
        <p14:creationId xmlns:p14="http://schemas.microsoft.com/office/powerpoint/2010/main" val="99989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3928" y="624110"/>
            <a:ext cx="9518754" cy="1249660"/>
          </a:xfrm>
        </p:spPr>
        <p:txBody>
          <a:bodyPr>
            <a:normAutofit fontScale="90000"/>
          </a:bodyPr>
          <a:lstStyle/>
          <a:p>
            <a:r>
              <a:rPr lang="es-CO" sz="3100" b="1" dirty="0"/>
              <a:t>REGLAMENTO </a:t>
            </a:r>
            <a:r>
              <a:rPr lang="es-CO" sz="3100" b="1" dirty="0" smtClean="0"/>
              <a:t>DE </a:t>
            </a:r>
            <a:r>
              <a:rPr lang="es-CO" sz="3100" b="1" dirty="0"/>
              <a:t>LA AUDIENCIA PÚBLICA PARTICIPATIVA DE RENDICIÓN DE </a:t>
            </a:r>
            <a:r>
              <a:rPr lang="es-CO" sz="3100" b="1" dirty="0" smtClean="0"/>
              <a:t>CUENTAS</a:t>
            </a:r>
            <a:r>
              <a:rPr lang="es-CO" sz="2200" b="1" dirty="0" smtClean="0"/>
              <a:t/>
            </a:r>
            <a:br>
              <a:rPr lang="es-CO" sz="2200" b="1" dirty="0" smtClean="0"/>
            </a:br>
            <a:r>
              <a:rPr lang="es-CO" sz="2200" b="1" dirty="0" smtClean="0"/>
              <a:t/>
            </a:r>
            <a:br>
              <a:rPr lang="es-CO" sz="2200" b="1" dirty="0" smtClean="0"/>
            </a:br>
            <a:r>
              <a:rPr lang="es-CO" sz="2200" b="1" dirty="0" smtClean="0"/>
              <a:t/>
            </a:r>
            <a:br>
              <a:rPr lang="es-CO" sz="2200" b="1" dirty="0" smtClean="0"/>
            </a:br>
            <a:r>
              <a:rPr lang="es-CO" sz="2200" dirty="0" smtClean="0"/>
              <a:t>Es </a:t>
            </a:r>
            <a:r>
              <a:rPr lang="es-CO" sz="2200" dirty="0"/>
              <a:t>por esto que los Ediles de la Junta Administradora Local Comuna Ocho “Libertadores” buscando fortalecer los mecanismos de participación para promover la democracia participativa y la promoción del control social ciudadano, dan a conocer el siguiente Reglamento que será tenido en cuenta durante el espacio de diálogo de la Audiencia Pública Participativa de Rendición de Cuentas de la JAL, así:</a:t>
            </a:r>
            <a:r>
              <a:rPr lang="en-US" sz="2200" dirty="0"/>
              <a:t/>
            </a:r>
            <a:br>
              <a:rPr lang="en-US" sz="2200" dirty="0"/>
            </a:br>
            <a:r>
              <a:rPr lang="es-CO" sz="2200" dirty="0"/>
              <a:t> </a:t>
            </a:r>
            <a:r>
              <a:rPr lang="en-US" sz="2200" dirty="0"/>
              <a:t/>
            </a:r>
            <a:br>
              <a:rPr lang="en-US" sz="2200" dirty="0"/>
            </a:br>
            <a:r>
              <a:rPr lang="en-US" sz="2200" dirty="0" smtClean="0"/>
              <a:t>1. </a:t>
            </a:r>
            <a:r>
              <a:rPr lang="es-CO" sz="2200" dirty="0" smtClean="0"/>
              <a:t>El </a:t>
            </a:r>
            <a:r>
              <a:rPr lang="es-CO" sz="2200" dirty="0"/>
              <a:t>moderador de la Audiencia Pública dará comienzo al acto y explicará los objetivos del evento y las reglas que deberán cumplir todos los asistentes.</a:t>
            </a:r>
            <a:r>
              <a:rPr lang="en-US" sz="2200" dirty="0"/>
              <a:t/>
            </a:r>
            <a:br>
              <a:rPr lang="en-US" sz="2200" dirty="0"/>
            </a:br>
            <a:r>
              <a:rPr lang="es-CO" sz="2200" dirty="0"/>
              <a:t> </a:t>
            </a:r>
            <a:r>
              <a:rPr lang="en-US" sz="2200" dirty="0"/>
              <a:t/>
            </a:r>
            <a:br>
              <a:rPr lang="en-US" sz="2200" dirty="0"/>
            </a:br>
            <a:r>
              <a:rPr lang="en-US" sz="2200" dirty="0" smtClean="0"/>
              <a:t>2. </a:t>
            </a:r>
            <a:r>
              <a:rPr lang="es-CO" sz="2200" dirty="0" smtClean="0"/>
              <a:t>Los </a:t>
            </a:r>
            <a:r>
              <a:rPr lang="es-CO" sz="2200" dirty="0"/>
              <a:t>celulares deberán estar en modo de vibración o silencio.</a:t>
            </a:r>
            <a:r>
              <a:rPr lang="en-US" sz="2200" dirty="0"/>
              <a:t/>
            </a:r>
            <a:br>
              <a:rPr lang="en-US" sz="2200" dirty="0"/>
            </a:br>
            <a:r>
              <a:rPr lang="es-CO" sz="2200" dirty="0"/>
              <a:t> </a:t>
            </a:r>
            <a:r>
              <a:rPr lang="en-US" sz="2200" dirty="0"/>
              <a:t/>
            </a:r>
            <a:br>
              <a:rPr lang="en-US" sz="2200" dirty="0"/>
            </a:br>
            <a:r>
              <a:rPr lang="en-US" sz="2200" dirty="0"/>
              <a:t/>
            </a:r>
            <a:br>
              <a:rPr lang="en-US" sz="2200" dirty="0"/>
            </a:br>
            <a:r>
              <a:rPr lang="es-CO" sz="2200" dirty="0"/>
              <a:t> </a:t>
            </a:r>
            <a:r>
              <a:rPr lang="en-US" sz="2200" dirty="0"/>
              <a:t/>
            </a:r>
            <a:br>
              <a:rPr lang="en-US" sz="2200" dirty="0"/>
            </a:br>
            <a:endParaRPr lang="en-US" sz="2200" dirty="0"/>
          </a:p>
        </p:txBody>
      </p:sp>
    </p:spTree>
    <p:extLst>
      <p:ext uri="{BB962C8B-B14F-4D97-AF65-F5344CB8AC3E}">
        <p14:creationId xmlns:p14="http://schemas.microsoft.com/office/powerpoint/2010/main" val="25183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8781" y="624110"/>
            <a:ext cx="9158990" cy="1204690"/>
          </a:xfrm>
        </p:spPr>
        <p:txBody>
          <a:bodyPr>
            <a:normAutofit fontScale="90000"/>
          </a:bodyPr>
          <a:lstStyle/>
          <a:p>
            <a:pPr lvl="0"/>
            <a:r>
              <a:rPr lang="es-CO" b="1" dirty="0"/>
              <a:t>REGLAMENTO DE LA AUDIENCIA PÚBLICA PARTICIPATIVA DE RENDICIÓN DE </a:t>
            </a:r>
            <a:r>
              <a:rPr lang="es-CO" b="1" dirty="0" smtClean="0"/>
              <a:t>CUENTAS</a:t>
            </a:r>
            <a:br>
              <a:rPr lang="es-CO" b="1" dirty="0" smtClean="0"/>
            </a:br>
            <a:r>
              <a:rPr lang="es-CO" b="1" dirty="0" smtClean="0"/>
              <a:t/>
            </a:r>
            <a:br>
              <a:rPr lang="es-CO" b="1" dirty="0" smtClean="0"/>
            </a:br>
            <a:r>
              <a:rPr lang="es-CO" sz="2200" dirty="0"/>
              <a:t> </a:t>
            </a:r>
            <a:r>
              <a:rPr lang="es-CO" sz="2200" dirty="0" smtClean="0"/>
              <a:t>3. El </a:t>
            </a:r>
            <a:r>
              <a:rPr lang="es-CO" sz="2200" dirty="0"/>
              <a:t>Presidente de la Junta Administradora Local Comuna Ocho, declarará iniciada oficialmente la Audiencia Pública Participativa de Rendición de Cuentas e inmediatamente procederá a la presentación del informe de gestión.</a:t>
            </a:r>
            <a:r>
              <a:rPr lang="en-US" sz="2200" dirty="0"/>
              <a:t/>
            </a:r>
            <a:br>
              <a:rPr lang="en-US" sz="2200" dirty="0"/>
            </a:br>
            <a:r>
              <a:rPr lang="es-CO" sz="2200" dirty="0"/>
              <a:t> </a:t>
            </a:r>
            <a:r>
              <a:rPr lang="en-US" sz="2200" dirty="0"/>
              <a:t/>
            </a:r>
            <a:br>
              <a:rPr lang="en-US" sz="2200" dirty="0"/>
            </a:br>
            <a:r>
              <a:rPr lang="en-US" sz="2200" dirty="0" smtClean="0"/>
              <a:t>4. </a:t>
            </a:r>
            <a:r>
              <a:rPr lang="es-CO" sz="2200" dirty="0" smtClean="0"/>
              <a:t>No </a:t>
            </a:r>
            <a:r>
              <a:rPr lang="es-CO" sz="2200" dirty="0"/>
              <a:t>se interrumpirá al Presidente durante su intervención.</a:t>
            </a:r>
            <a:r>
              <a:rPr lang="en-US" sz="2200" dirty="0"/>
              <a:t/>
            </a:r>
            <a:br>
              <a:rPr lang="en-US" sz="2200" dirty="0"/>
            </a:br>
            <a:r>
              <a:rPr lang="en-US" sz="2200" dirty="0"/>
              <a:t/>
            </a:r>
            <a:br>
              <a:rPr lang="en-US" sz="2200" dirty="0"/>
            </a:br>
            <a:r>
              <a:rPr lang="en-US" sz="2200" dirty="0" smtClean="0"/>
              <a:t>5. </a:t>
            </a:r>
            <a:r>
              <a:rPr lang="es-CO" sz="2200" dirty="0" smtClean="0"/>
              <a:t>Las </a:t>
            </a:r>
            <a:r>
              <a:rPr lang="es-CO" sz="2200" dirty="0"/>
              <a:t>preguntas deberán ser concretas y presentadas a través del formato entregado por la JAL al momento de la firma de la asistencia, único documento válido para participar y para que su inquietud sea tenida en cuenta.</a:t>
            </a:r>
            <a:r>
              <a:rPr lang="en-US" sz="2200" dirty="0"/>
              <a:t/>
            </a:r>
            <a:br>
              <a:rPr lang="en-US" sz="2200" dirty="0"/>
            </a:br>
            <a:r>
              <a:rPr lang="es-CO" sz="2200" dirty="0"/>
              <a:t> </a:t>
            </a:r>
            <a:r>
              <a:rPr lang="en-US" sz="2200" dirty="0"/>
              <a:t/>
            </a:r>
            <a:br>
              <a:rPr lang="en-US" sz="2200" dirty="0"/>
            </a:br>
            <a:r>
              <a:rPr lang="en-US" sz="2200" dirty="0" smtClean="0"/>
              <a:t>6. </a:t>
            </a:r>
            <a:r>
              <a:rPr lang="es-CO" sz="2200" dirty="0" smtClean="0"/>
              <a:t>Las </a:t>
            </a:r>
            <a:r>
              <a:rPr lang="es-CO" sz="2200" dirty="0"/>
              <a:t>preguntas serán depositadas en urna especial habilitada para este fin. </a:t>
            </a:r>
            <a:r>
              <a:rPr lang="en-US" dirty="0"/>
              <a:t/>
            </a:r>
            <a:br>
              <a:rPr lang="en-US" dirty="0"/>
            </a:br>
            <a:endParaRPr lang="en-US" dirty="0"/>
          </a:p>
        </p:txBody>
      </p:sp>
    </p:spTree>
    <p:extLst>
      <p:ext uri="{BB962C8B-B14F-4D97-AF65-F5344CB8AC3E}">
        <p14:creationId xmlns:p14="http://schemas.microsoft.com/office/powerpoint/2010/main" val="403568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3317" y="624110"/>
            <a:ext cx="8911687" cy="1280890"/>
          </a:xfrm>
        </p:spPr>
        <p:txBody>
          <a:bodyPr>
            <a:normAutofit fontScale="90000"/>
          </a:bodyPr>
          <a:lstStyle/>
          <a:p>
            <a:pPr lvl="0"/>
            <a:r>
              <a:rPr lang="es-CO" b="1" dirty="0"/>
              <a:t>REGLAMENTO DE LA AUDIENCIA PÚBLICA PARTICIPATIVA DE RENDICIÓN DE </a:t>
            </a:r>
            <a:r>
              <a:rPr lang="es-CO" b="1" dirty="0" smtClean="0"/>
              <a:t>CUENTAS</a:t>
            </a:r>
            <a:br>
              <a:rPr lang="es-CO" b="1" dirty="0" smtClean="0"/>
            </a:br>
            <a:r>
              <a:rPr lang="es-CO" b="1" dirty="0"/>
              <a:t/>
            </a:r>
            <a:br>
              <a:rPr lang="es-CO" b="1" dirty="0"/>
            </a:br>
            <a:r>
              <a:rPr lang="es-CO" sz="2200" dirty="0" smtClean="0"/>
              <a:t>7</a:t>
            </a:r>
            <a:r>
              <a:rPr lang="es-CO" dirty="0" smtClean="0"/>
              <a:t>. </a:t>
            </a:r>
            <a:r>
              <a:rPr lang="es-CO" sz="2200" dirty="0" smtClean="0"/>
              <a:t>El </a:t>
            </a:r>
            <a:r>
              <a:rPr lang="es-CO" sz="2200" dirty="0"/>
              <a:t>público en general deberá dirigirse con respeto a los miembros de la Junta Administradora Local Comuna Ocho “Libertadores”. </a:t>
            </a:r>
            <a:r>
              <a:rPr lang="en-US" sz="2200" dirty="0"/>
              <a:t/>
            </a:r>
            <a:br>
              <a:rPr lang="en-US" sz="2200" dirty="0"/>
            </a:br>
            <a:r>
              <a:rPr lang="es-CO" sz="2200" dirty="0"/>
              <a:t> </a:t>
            </a:r>
            <a:r>
              <a:rPr lang="en-US" sz="2200" dirty="0"/>
              <a:t/>
            </a:r>
            <a:br>
              <a:rPr lang="en-US" sz="2200" dirty="0"/>
            </a:br>
            <a:r>
              <a:rPr lang="en-US" sz="2200" dirty="0" smtClean="0"/>
              <a:t>8. </a:t>
            </a:r>
            <a:r>
              <a:rPr lang="es-CO" sz="2200" dirty="0" smtClean="0"/>
              <a:t>Frente </a:t>
            </a:r>
            <a:r>
              <a:rPr lang="es-CO" sz="2200" dirty="0"/>
              <a:t>a cualquier acto de desorden e irrespeto por parte de algún asistente, se hará obligatoria la solicitud de retiro del recinto; para esto se contará con el respectivo acompañamiento policivo.</a:t>
            </a:r>
            <a:r>
              <a:rPr lang="en-US" sz="2200" dirty="0"/>
              <a:t/>
            </a:r>
            <a:br>
              <a:rPr lang="en-US" sz="2200" dirty="0"/>
            </a:br>
            <a:r>
              <a:rPr lang="es-CO" sz="2200" dirty="0"/>
              <a:t> </a:t>
            </a:r>
            <a:r>
              <a:rPr lang="en-US" sz="2200" dirty="0"/>
              <a:t/>
            </a:r>
            <a:br>
              <a:rPr lang="en-US" sz="2200" dirty="0"/>
            </a:br>
            <a:r>
              <a:rPr lang="en-US" sz="2200" dirty="0" smtClean="0"/>
              <a:t>9. </a:t>
            </a:r>
            <a:r>
              <a:rPr lang="es-CO" sz="2200" dirty="0" smtClean="0"/>
              <a:t>La </a:t>
            </a:r>
            <a:r>
              <a:rPr lang="es-CO" sz="2200" dirty="0"/>
              <a:t>urna será abierta conjuntamente por el Presidente de la JAL y el moderador, después de realizada la Rendición de Cuentas, quienes sacarán una por una hasta completar un número de 10 preguntas, las cuales serán leídas por el moderador y resueltas por el Presidente de la Junta Administradora Local Comuna Ocho “Libertadores” o el Edil o Ediles que éste disponga. </a:t>
            </a:r>
            <a:r>
              <a:rPr lang="en-US" dirty="0"/>
              <a:t/>
            </a:r>
            <a:br>
              <a:rPr lang="en-US" dirty="0"/>
            </a:br>
            <a:endParaRPr lang="en-US" dirty="0"/>
          </a:p>
        </p:txBody>
      </p:sp>
    </p:spTree>
    <p:extLst>
      <p:ext uri="{BB962C8B-B14F-4D97-AF65-F5344CB8AC3E}">
        <p14:creationId xmlns:p14="http://schemas.microsoft.com/office/powerpoint/2010/main" val="167544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722" y="624110"/>
            <a:ext cx="9488773" cy="1114749"/>
          </a:xfrm>
        </p:spPr>
        <p:txBody>
          <a:bodyPr>
            <a:normAutofit fontScale="90000"/>
          </a:bodyPr>
          <a:lstStyle/>
          <a:p>
            <a:pPr lvl="0"/>
            <a:r>
              <a:rPr lang="es-CO" b="1" dirty="0"/>
              <a:t>REGLAMENTO DE LA AUDIENCIA PÚBLICA PARTICIPATIVA DE RENDICIÓN DE </a:t>
            </a:r>
            <a:r>
              <a:rPr lang="es-CO" b="1" dirty="0" smtClean="0"/>
              <a:t>CUENTAS</a:t>
            </a:r>
            <a:br>
              <a:rPr lang="es-CO" b="1" dirty="0" smtClean="0"/>
            </a:br>
            <a:r>
              <a:rPr lang="es-CO" b="1" dirty="0" smtClean="0"/>
              <a:t/>
            </a:r>
            <a:br>
              <a:rPr lang="es-CO" b="1" dirty="0" smtClean="0"/>
            </a:br>
            <a:r>
              <a:rPr lang="es-CO" sz="2200" dirty="0" smtClean="0"/>
              <a:t>10. Las </a:t>
            </a:r>
            <a:r>
              <a:rPr lang="es-CO" sz="2200" dirty="0"/>
              <a:t>preguntas que no alcancen a ser evacuadas durante la Rendición de Cuentas se les dará trámite para responderlas en un término de 15 días hábiles.</a:t>
            </a:r>
            <a:r>
              <a:rPr lang="en-US" sz="2200" dirty="0"/>
              <a:t/>
            </a:r>
            <a:br>
              <a:rPr lang="en-US" sz="2200" dirty="0"/>
            </a:br>
            <a:r>
              <a:rPr lang="es-CO" sz="2200" dirty="0"/>
              <a:t> </a:t>
            </a:r>
            <a:r>
              <a:rPr lang="en-US" sz="2200" dirty="0"/>
              <a:t/>
            </a:r>
            <a:br>
              <a:rPr lang="en-US" sz="2200" dirty="0"/>
            </a:br>
            <a:r>
              <a:rPr lang="en-US" sz="2200" dirty="0" smtClean="0"/>
              <a:t>11. </a:t>
            </a:r>
            <a:r>
              <a:rPr lang="es-CO" sz="2200" dirty="0" smtClean="0"/>
              <a:t>Las </a:t>
            </a:r>
            <a:r>
              <a:rPr lang="es-CO" sz="2200" dirty="0"/>
              <a:t>preguntas deberán referirse exclusivamente al contenido del informe de Gestión de la Junta Administradora Local Comuna Ocho “Libertadores” del Año 2018.</a:t>
            </a:r>
            <a:r>
              <a:rPr lang="en-US" sz="2200" dirty="0"/>
              <a:t/>
            </a:r>
            <a:br>
              <a:rPr lang="en-US" sz="2200" dirty="0"/>
            </a:br>
            <a:r>
              <a:rPr lang="es-CO" sz="2200" dirty="0"/>
              <a:t> </a:t>
            </a:r>
            <a:r>
              <a:rPr lang="en-US" sz="2200" dirty="0"/>
              <a:t/>
            </a:r>
            <a:br>
              <a:rPr lang="en-US" sz="2200" dirty="0"/>
            </a:br>
            <a:r>
              <a:rPr lang="en-US" sz="2200" dirty="0" smtClean="0"/>
              <a:t>12. </a:t>
            </a:r>
            <a:r>
              <a:rPr lang="es-CO" sz="2200" dirty="0" smtClean="0"/>
              <a:t>Las </a:t>
            </a:r>
            <a:r>
              <a:rPr lang="es-CO" sz="2200" dirty="0"/>
              <a:t>preguntas que no sean pertinentes a los temas de la Audiencia o al Informe presentado por la Junta Administradora Local Comuna Ocho “Libertadores” al   igual que aquellas que ya se hayan respondido con anterioridad no serán atendidas.</a:t>
            </a:r>
            <a:r>
              <a:rPr lang="en-US" dirty="0"/>
              <a:t/>
            </a:r>
            <a:br>
              <a:rPr lang="en-US" dirty="0"/>
            </a:br>
            <a:endParaRPr lang="en-US" dirty="0"/>
          </a:p>
        </p:txBody>
      </p:sp>
    </p:spTree>
    <p:extLst>
      <p:ext uri="{BB962C8B-B14F-4D97-AF65-F5344CB8AC3E}">
        <p14:creationId xmlns:p14="http://schemas.microsoft.com/office/powerpoint/2010/main" val="233539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CO" b="1" dirty="0"/>
              <a:t>REGLAMENTO DE LA AUDIENCIA PÚBLICA PARTICIPATIVA DE RENDICIÓN DE </a:t>
            </a:r>
            <a:r>
              <a:rPr lang="es-CO" b="1" dirty="0" smtClean="0"/>
              <a:t>CUENTAS</a:t>
            </a:r>
            <a:br>
              <a:rPr lang="es-CO" b="1" dirty="0" smtClean="0"/>
            </a:br>
            <a:r>
              <a:rPr lang="es-CO" b="1" dirty="0"/>
              <a:t/>
            </a:r>
            <a:br>
              <a:rPr lang="es-CO" b="1" dirty="0"/>
            </a:br>
            <a:r>
              <a:rPr lang="es-CO" sz="2200" dirty="0" smtClean="0"/>
              <a:t>13. Las </a:t>
            </a:r>
            <a:r>
              <a:rPr lang="es-CO" sz="2200" dirty="0"/>
              <a:t>preguntas que no sean de competencia de la Junta Administradora Local Comuna Ocho “Libertadores” serán trasladadas a cada Secretaría, Departamento Administrativo o entidad del Nivel Descentralizado de la Administración Municipal que sea de su competencia, cuyos funcionarios se encargarán de brindar las respectivas respuestas.</a:t>
            </a:r>
            <a:r>
              <a:rPr lang="en-US" sz="2200" dirty="0"/>
              <a:t/>
            </a:r>
            <a:br>
              <a:rPr lang="en-US" sz="2200" dirty="0"/>
            </a:br>
            <a:r>
              <a:rPr lang="es-CO" sz="2200" dirty="0"/>
              <a:t> </a:t>
            </a:r>
            <a:r>
              <a:rPr lang="en-US" sz="2200" dirty="0"/>
              <a:t/>
            </a:r>
            <a:br>
              <a:rPr lang="en-US" sz="2200" dirty="0"/>
            </a:br>
            <a:r>
              <a:rPr lang="en-US" sz="2200" dirty="0" smtClean="0"/>
              <a:t>14. </a:t>
            </a:r>
            <a:r>
              <a:rPr lang="es-CO" sz="2200" dirty="0" smtClean="0"/>
              <a:t>Las </a:t>
            </a:r>
            <a:r>
              <a:rPr lang="es-CO" sz="2200" dirty="0"/>
              <a:t>preguntas y respuestas serán publicadas en la página web del Departamento Administrativo de Planeación Municipal: </a:t>
            </a:r>
            <a:r>
              <a:rPr lang="es-CO" sz="2200" u="sng" dirty="0"/>
              <a:t>planeaciónarmenia.gov.co</a:t>
            </a:r>
            <a:r>
              <a:rPr lang="en-US" sz="2200" dirty="0"/>
              <a:t/>
            </a:r>
            <a:br>
              <a:rPr lang="en-US" sz="2200" dirty="0"/>
            </a:br>
            <a:r>
              <a:rPr lang="es-CO" sz="2200" dirty="0"/>
              <a:t> </a:t>
            </a:r>
            <a:r>
              <a:rPr lang="en-US" sz="2200" dirty="0"/>
              <a:t/>
            </a:r>
            <a:br>
              <a:rPr lang="en-US" sz="2200" dirty="0"/>
            </a:br>
            <a:r>
              <a:rPr lang="en-US" sz="2200" dirty="0" smtClean="0"/>
              <a:t>15, </a:t>
            </a:r>
            <a:r>
              <a:rPr lang="es-CO" sz="2200" dirty="0" smtClean="0"/>
              <a:t>No </a:t>
            </a:r>
            <a:r>
              <a:rPr lang="es-CO" sz="2200" dirty="0"/>
              <a:t>habrá interpelaciones ni réplicas, una vez finalizada la etapa de respuestas por parte de la Junta Administradora Local Comuna Ocho “Libertadores”.</a:t>
            </a:r>
            <a:r>
              <a:rPr lang="en-US" sz="2200" dirty="0"/>
              <a:t/>
            </a:r>
            <a:br>
              <a:rPr lang="en-US" sz="2200" dirty="0"/>
            </a:br>
            <a:endParaRPr lang="en-US" sz="2200" dirty="0"/>
          </a:p>
        </p:txBody>
      </p:sp>
    </p:spTree>
    <p:extLst>
      <p:ext uri="{BB962C8B-B14F-4D97-AF65-F5344CB8AC3E}">
        <p14:creationId xmlns:p14="http://schemas.microsoft.com/office/powerpoint/2010/main" val="39058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712" y="659567"/>
            <a:ext cx="10438901" cy="1494753"/>
          </a:xfrm>
        </p:spPr>
        <p:txBody>
          <a:bodyPr>
            <a:normAutofit fontScale="90000"/>
          </a:bodyPr>
          <a:lstStyle/>
          <a:p>
            <a:pPr algn="ctr"/>
            <a:r>
              <a:rPr lang="es-CO" dirty="0" smtClean="0">
                <a:latin typeface="Arial" panose="020B0604020202020204" pitchFamily="34" charset="0"/>
                <a:cs typeface="Arial" panose="020B0604020202020204" pitchFamily="34" charset="0"/>
              </a:rPr>
              <a:t>¿</a:t>
            </a:r>
            <a:r>
              <a:rPr lang="es-CO" dirty="0">
                <a:latin typeface="Arial" panose="020B0604020202020204" pitchFamily="34" charset="0"/>
                <a:cs typeface="Arial" panose="020B0604020202020204" pitchFamily="34" charset="0"/>
              </a:rPr>
              <a:t>QUE SON LAS JUNTAS ADMINISTRADORAS LOCALES?</a:t>
            </a:r>
            <a:br>
              <a:rPr lang="es-CO" dirty="0">
                <a:latin typeface="Arial" panose="020B0604020202020204" pitchFamily="34" charset="0"/>
                <a:cs typeface="Arial" panose="020B0604020202020204" pitchFamily="34" charset="0"/>
              </a:rPr>
            </a:br>
            <a:endParaRPr lang="es-CO" dirty="0"/>
          </a:p>
        </p:txBody>
      </p:sp>
      <p:sp>
        <p:nvSpPr>
          <p:cNvPr id="3" name="Marcador de contenido 2"/>
          <p:cNvSpPr>
            <a:spLocks noGrp="1"/>
          </p:cNvSpPr>
          <p:nvPr>
            <p:ph idx="1"/>
          </p:nvPr>
        </p:nvSpPr>
        <p:spPr>
          <a:xfrm>
            <a:off x="1148283" y="2154320"/>
            <a:ext cx="10109330" cy="3946677"/>
          </a:xfrm>
        </p:spPr>
        <p:txBody>
          <a:bodyPr/>
          <a:lstStyle/>
          <a:p>
            <a:pPr marL="0" indent="0" algn="just">
              <a:buNone/>
            </a:pPr>
            <a:r>
              <a:rPr lang="es-ES" sz="2400" b="1" dirty="0" smtClean="0"/>
              <a:t>Una </a:t>
            </a:r>
            <a:r>
              <a:rPr lang="es-ES" sz="2400" b="1" dirty="0"/>
              <a:t>Junta Administradora Local es parte de la estructura del Estado colombiano, dentro de la Rama Ejecutiva en el orden territorial. Las JAL fueron consagradas por la Ley 136 de 1994, que las define como </a:t>
            </a:r>
            <a:r>
              <a:rPr lang="es-ES" sz="2400" b="1" dirty="0" smtClean="0"/>
              <a:t>Corporaciones </a:t>
            </a:r>
            <a:r>
              <a:rPr lang="es-ES" sz="2400" b="1" dirty="0"/>
              <a:t>A</a:t>
            </a:r>
            <a:r>
              <a:rPr lang="es-ES" sz="2400" b="1" dirty="0" smtClean="0"/>
              <a:t>dministrativas </a:t>
            </a:r>
            <a:r>
              <a:rPr lang="es-ES" sz="2400" b="1" dirty="0"/>
              <a:t>de carácter público, de elección </a:t>
            </a:r>
            <a:r>
              <a:rPr lang="es-ES" sz="2400" b="1" dirty="0" smtClean="0"/>
              <a:t>popular </a:t>
            </a:r>
            <a:r>
              <a:rPr lang="es-CO" sz="2400" b="1" dirty="0" smtClean="0">
                <a:latin typeface="Verdana "/>
                <a:cs typeface="Arial" panose="020B0604020202020204" pitchFamily="34" charset="0"/>
              </a:rPr>
              <a:t>que tienen </a:t>
            </a:r>
            <a:r>
              <a:rPr lang="es-CO" sz="2400" b="1" dirty="0">
                <a:latin typeface="Verdana "/>
                <a:cs typeface="Arial" panose="020B0604020202020204" pitchFamily="34" charset="0"/>
              </a:rPr>
              <a:t>como fin </a:t>
            </a:r>
            <a:r>
              <a:rPr lang="es-CO" sz="2400" b="1" dirty="0" smtClean="0">
                <a:latin typeface="Verdana "/>
                <a:cs typeface="Arial" panose="020B0604020202020204" pitchFamily="34" charset="0"/>
              </a:rPr>
              <a:t>gestionar para mejorar </a:t>
            </a:r>
            <a:r>
              <a:rPr lang="es-CO" sz="2400" b="1" dirty="0">
                <a:latin typeface="Verdana "/>
                <a:cs typeface="Arial" panose="020B0604020202020204" pitchFamily="34" charset="0"/>
              </a:rPr>
              <a:t>la prestación de los servicios </a:t>
            </a:r>
            <a:r>
              <a:rPr lang="es-CO" sz="2400" b="1" dirty="0" smtClean="0">
                <a:latin typeface="Verdana "/>
                <a:cs typeface="Arial" panose="020B0604020202020204" pitchFamily="34" charset="0"/>
              </a:rPr>
              <a:t>a los ciudadanos de parte del Estado y </a:t>
            </a:r>
            <a:r>
              <a:rPr lang="es-CO" sz="2400" b="1" dirty="0">
                <a:latin typeface="Verdana "/>
                <a:cs typeface="Arial" panose="020B0604020202020204" pitchFamily="34" charset="0"/>
              </a:rPr>
              <a:t>asegurar la participación de la </a:t>
            </a:r>
            <a:r>
              <a:rPr lang="es-CO" sz="2400" b="1" dirty="0" smtClean="0">
                <a:latin typeface="Verdana "/>
                <a:cs typeface="Arial" panose="020B0604020202020204" pitchFamily="34" charset="0"/>
              </a:rPr>
              <a:t>comunidad </a:t>
            </a:r>
            <a:r>
              <a:rPr lang="es-CO" sz="2400" b="1" dirty="0">
                <a:latin typeface="Verdana "/>
                <a:cs typeface="Arial" panose="020B0604020202020204" pitchFamily="34" charset="0"/>
              </a:rPr>
              <a:t>en el manejo de los asuntos públicos de carácter local.</a:t>
            </a:r>
          </a:p>
          <a:p>
            <a:pPr marL="0" indent="0">
              <a:buNone/>
            </a:pPr>
            <a:endParaRPr lang="es-CO" dirty="0"/>
          </a:p>
        </p:txBody>
      </p:sp>
    </p:spTree>
    <p:extLst>
      <p:ext uri="{BB962C8B-B14F-4D97-AF65-F5344CB8AC3E}">
        <p14:creationId xmlns:p14="http://schemas.microsoft.com/office/powerpoint/2010/main" val="170440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8644" y="624110"/>
            <a:ext cx="9435968" cy="1280890"/>
          </a:xfrm>
        </p:spPr>
        <p:txBody>
          <a:bodyPr>
            <a:normAutofit fontScale="90000"/>
          </a:bodyPr>
          <a:lstStyle/>
          <a:p>
            <a:r>
              <a:rPr lang="es-CO" b="1" dirty="0"/>
              <a:t>REGLAMENTO DE LA AUDIENCIA PÚBLICA PARTICIPATIVA DE RENDICIÓN DE </a:t>
            </a:r>
            <a:r>
              <a:rPr lang="es-CO" b="1" dirty="0" smtClean="0"/>
              <a:t>CUENTAS</a:t>
            </a:r>
            <a:br>
              <a:rPr lang="es-CO" b="1" dirty="0" smtClean="0"/>
            </a:br>
            <a:r>
              <a:rPr lang="es-CO" b="1" dirty="0"/>
              <a:t/>
            </a:r>
            <a:br>
              <a:rPr lang="es-CO" b="1" dirty="0"/>
            </a:br>
            <a:r>
              <a:rPr lang="es-CO" dirty="0"/>
              <a:t> </a:t>
            </a:r>
            <a:r>
              <a:rPr lang="en-US" dirty="0"/>
              <a:t/>
            </a:r>
            <a:br>
              <a:rPr lang="en-US" dirty="0"/>
            </a:br>
            <a:r>
              <a:rPr lang="en-US" sz="2700" dirty="0" smtClean="0"/>
              <a:t>16. </a:t>
            </a:r>
            <a:r>
              <a:rPr lang="es-CO" sz="2700" dirty="0" smtClean="0"/>
              <a:t>Terminada </a:t>
            </a:r>
            <a:r>
              <a:rPr lang="es-CO" sz="2700" dirty="0"/>
              <a:t>la Audiencia Pública, el Presidente de La Junta Administradora Local Comuna Ocho “Libertadores” declarará clausurado el evento con la firma del Acta de cierre.</a:t>
            </a:r>
            <a:r>
              <a:rPr lang="en-US" sz="2700" dirty="0"/>
              <a:t/>
            </a:r>
            <a:br>
              <a:rPr lang="en-US" sz="2700" dirty="0"/>
            </a:br>
            <a:r>
              <a:rPr lang="es-CO" sz="2700" dirty="0"/>
              <a:t> </a:t>
            </a:r>
            <a:r>
              <a:rPr lang="en-US" sz="2700" dirty="0"/>
              <a:t/>
            </a:r>
            <a:br>
              <a:rPr lang="en-US" sz="2700" dirty="0"/>
            </a:br>
            <a:r>
              <a:rPr lang="en-US" sz="2700" dirty="0" smtClean="0"/>
              <a:t>17. </a:t>
            </a:r>
            <a:r>
              <a:rPr lang="es-ES" sz="2700" dirty="0" smtClean="0"/>
              <a:t>Se </a:t>
            </a:r>
            <a:r>
              <a:rPr lang="es-ES" sz="2700" dirty="0"/>
              <a:t>solicita de forma respetuosa a los asistentes diligenciar la encuesta por medio de la cual se evaluará la Audiencia Pública Participativa de Rendición de Cuentas. </a:t>
            </a:r>
            <a:r>
              <a:rPr lang="en-US" sz="2700" dirty="0"/>
              <a:t/>
            </a:r>
            <a:br>
              <a:rPr lang="en-US" sz="2700" dirty="0"/>
            </a:br>
            <a:r>
              <a:rPr lang="es-CO" sz="2700" b="1" dirty="0" smtClean="0"/>
              <a:t/>
            </a:r>
            <a:br>
              <a:rPr lang="es-CO" sz="2700" b="1" dirty="0" smtClean="0"/>
            </a:br>
            <a:endParaRPr lang="en-US" sz="2700" dirty="0"/>
          </a:p>
        </p:txBody>
      </p:sp>
    </p:spTree>
    <p:extLst>
      <p:ext uri="{BB962C8B-B14F-4D97-AF65-F5344CB8AC3E}">
        <p14:creationId xmlns:p14="http://schemas.microsoft.com/office/powerpoint/2010/main" val="62892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18544" y="456141"/>
            <a:ext cx="7480092" cy="144655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PUBLICACION DE LA</a:t>
            </a:r>
          </a:p>
          <a:p>
            <a:pPr algn="ctr"/>
            <a:r>
              <a:rPr lang="es-CO"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 INFORMACION </a:t>
            </a:r>
            <a:endParaRPr lang="es-CO"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 name="CuadroTexto 1"/>
          <p:cNvSpPr txBox="1"/>
          <p:nvPr/>
        </p:nvSpPr>
        <p:spPr>
          <a:xfrm>
            <a:off x="1030310" y="2333765"/>
            <a:ext cx="10406514" cy="3416320"/>
          </a:xfrm>
          <a:prstGeom prst="rect">
            <a:avLst/>
          </a:prstGeom>
          <a:noFill/>
        </p:spPr>
        <p:txBody>
          <a:bodyPr wrap="square" rtlCol="0">
            <a:spAutoFit/>
          </a:bodyPr>
          <a:lstStyle/>
          <a:p>
            <a:pPr algn="ctr"/>
            <a:r>
              <a:rPr lang="es-CO" sz="2800" dirty="0" smtClean="0">
                <a:solidFill>
                  <a:schemeClr val="accent2">
                    <a:lumMod val="75000"/>
                  </a:schemeClr>
                </a:solidFill>
                <a:latin typeface="Arial" panose="020B0604020202020204" pitchFamily="34" charset="0"/>
                <a:cs typeface="Arial" panose="020B0604020202020204" pitchFamily="34" charset="0"/>
              </a:rPr>
              <a:t>EL PLAN DE ACCIÓN Y/O CRONOGRAMA DE ACTIVIDADES Y EL INFORME DE GESTIÖN DE LA JAL COMUNA OCHO SE ENCUENTRAN PUBLICADOS EN LA PAGINA WEB DEL DEPARTAMENTO ADMINISTRATIVO DE PLANEACION MUNICIPAL:</a:t>
            </a:r>
          </a:p>
          <a:p>
            <a:pPr algn="ctr"/>
            <a:endParaRPr lang="es-CO" sz="2800" dirty="0" smtClean="0">
              <a:solidFill>
                <a:schemeClr val="accent2">
                  <a:lumMod val="75000"/>
                </a:schemeClr>
              </a:solidFill>
              <a:latin typeface="Arial" panose="020B0604020202020204" pitchFamily="34" charset="0"/>
              <a:cs typeface="Arial" panose="020B0604020202020204" pitchFamily="34" charset="0"/>
            </a:endParaRPr>
          </a:p>
          <a:p>
            <a:pPr algn="ctr"/>
            <a:r>
              <a:rPr lang="es-CO" sz="2800" dirty="0" smtClean="0">
                <a:solidFill>
                  <a:schemeClr val="accent2">
                    <a:lumMod val="75000"/>
                  </a:schemeClr>
                </a:solidFill>
                <a:latin typeface="Arial" panose="020B0604020202020204" pitchFamily="34" charset="0"/>
                <a:cs typeface="Arial" panose="020B0604020202020204" pitchFamily="34" charset="0"/>
              </a:rPr>
              <a:t>www.planeaciónarmenia.gov.co</a:t>
            </a:r>
          </a:p>
          <a:p>
            <a:pPr algn="ctr"/>
            <a:endParaRPr lang="es-CO" sz="2000" dirty="0" smtClean="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02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70469" y="1261363"/>
            <a:ext cx="7155289" cy="2123658"/>
          </a:xfrm>
          <a:prstGeom prst="rect">
            <a:avLst/>
          </a:prstGeom>
          <a:noFill/>
        </p:spPr>
        <p:txBody>
          <a:bodyPr wrap="square" lIns="91440" tIns="45720" rIns="91440" bIns="45720">
            <a:spAutoFit/>
          </a:bodyPr>
          <a:lstStyle/>
          <a:p>
            <a:pPr algn="ctr"/>
            <a:r>
              <a:rPr lang="es-CO" sz="6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Gracias por su </a:t>
            </a:r>
            <a:r>
              <a:rPr lang="es-CO"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participación</a:t>
            </a:r>
            <a:r>
              <a:rPr lang="es-CO" sz="6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a:t>
            </a:r>
            <a:endParaRPr lang="es-CO" sz="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endParaRPr>
          </a:p>
        </p:txBody>
      </p:sp>
      <p:pic>
        <p:nvPicPr>
          <p:cNvPr id="2" name="Imagen 1"/>
          <p:cNvPicPr>
            <a:picLocks noChangeAspect="1"/>
          </p:cNvPicPr>
          <p:nvPr/>
        </p:nvPicPr>
        <p:blipFill>
          <a:blip r:embed="rId2"/>
          <a:stretch>
            <a:fillRect/>
          </a:stretch>
        </p:blipFill>
        <p:spPr>
          <a:xfrm>
            <a:off x="4806284" y="3385021"/>
            <a:ext cx="2883658" cy="2822693"/>
          </a:xfrm>
          <a:prstGeom prst="rect">
            <a:avLst/>
          </a:prstGeom>
        </p:spPr>
      </p:pic>
    </p:spTree>
    <p:extLst>
      <p:ext uri="{BB962C8B-B14F-4D97-AF65-F5344CB8AC3E}">
        <p14:creationId xmlns:p14="http://schemas.microsoft.com/office/powerpoint/2010/main" val="4181233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2950652" y="2197850"/>
            <a:ext cx="5852160" cy="2251899"/>
          </a:xfrm>
          <a:prstGeom prst="rect">
            <a:avLst/>
          </a:prstGeom>
          <a:noFill/>
        </p:spPr>
        <p:txBody>
          <a:bodyPr wrap="square" lIns="91440" tIns="45720" rIns="91440" bIns="45720">
            <a:spAutoFit/>
          </a:bodyPr>
          <a:lstStyle/>
          <a:p>
            <a:pPr marL="0" indent="0" algn="ctr">
              <a:buNone/>
            </a:pPr>
            <a:r>
              <a:rPr lang="es-CO"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Los </a:t>
            </a:r>
          </a:p>
          <a:p>
            <a:pPr marL="0" indent="0" algn="ctr">
              <a:buNone/>
            </a:pPr>
            <a:r>
              <a:rPr lang="es-CO"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esperamos!</a:t>
            </a:r>
            <a:endParaRPr lang="es-CO" sz="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endParaRPr>
          </a:p>
        </p:txBody>
      </p:sp>
    </p:spTree>
    <p:extLst>
      <p:ext uri="{BB962C8B-B14F-4D97-AF65-F5344CB8AC3E}">
        <p14:creationId xmlns:p14="http://schemas.microsoft.com/office/powerpoint/2010/main" val="3820465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712" y="387576"/>
            <a:ext cx="10563286" cy="1834711"/>
          </a:xfrm>
        </p:spPr>
        <p:txBody>
          <a:bodyPr>
            <a:normAutofit fontScale="90000"/>
          </a:bodyPr>
          <a:lstStyle/>
          <a:p>
            <a:r>
              <a:rPr lang="es-CO" dirty="0">
                <a:effectLst>
                  <a:outerShdw blurRad="50800" dist="50800" dir="8100000" sx="0" sy="0">
                    <a:srgbClr val="7D7D7D">
                      <a:alpha val="73000"/>
                    </a:srgbClr>
                  </a:outerShdw>
                </a:effectLst>
              </a:rPr>
              <a:t>ARTICULO 48. RENDICIÓN DE CUENTAS</a:t>
            </a:r>
            <a:r>
              <a:rPr lang="es-CO" dirty="0"/>
              <a:t/>
            </a:r>
            <a:br>
              <a:rPr lang="es-CO" dirty="0"/>
            </a:br>
            <a:r>
              <a:rPr lang="es-CO" dirty="0">
                <a:effectLst>
                  <a:outerShdw blurRad="50800" dist="50800" dir="8100000" sx="0" sy="0">
                    <a:srgbClr val="7D7D7D">
                      <a:alpha val="73000"/>
                    </a:srgbClr>
                  </a:outerShdw>
                </a:effectLst>
              </a:rPr>
              <a:t>LEY ESTATUTARIA 1757 </a:t>
            </a:r>
            <a:r>
              <a:rPr lang="es-CO" dirty="0" smtClean="0">
                <a:effectLst>
                  <a:outerShdw blurRad="50800" dist="50800" dir="8100000" sx="0" sy="0">
                    <a:srgbClr val="7D7D7D">
                      <a:alpha val="73000"/>
                    </a:srgbClr>
                  </a:outerShdw>
                </a:effectLst>
              </a:rPr>
              <a:t>DE </a:t>
            </a:r>
            <a:r>
              <a:rPr lang="es-CO" dirty="0">
                <a:effectLst>
                  <a:outerShdw blurRad="50800" dist="50800" dir="8100000" sx="0" sy="0">
                    <a:srgbClr val="7D7D7D">
                      <a:alpha val="73000"/>
                    </a:srgbClr>
                  </a:outerShdw>
                </a:effectLst>
              </a:rPr>
              <a:t>2015</a:t>
            </a:r>
            <a:r>
              <a:rPr lang="es-CO" dirty="0"/>
              <a:t/>
            </a:r>
            <a:br>
              <a:rPr lang="es-CO" dirty="0"/>
            </a:br>
            <a:r>
              <a:rPr lang="es-CO" dirty="0" smtClean="0"/>
              <a:t/>
            </a:r>
            <a:br>
              <a:rPr lang="es-CO" dirty="0" smtClean="0"/>
            </a:br>
            <a:r>
              <a:rPr lang="es-CO" dirty="0"/>
              <a:t/>
            </a:r>
            <a:br>
              <a:rPr lang="es-CO" dirty="0"/>
            </a:br>
            <a:r>
              <a:rPr lang="es-CO" dirty="0" smtClean="0"/>
              <a:t/>
            </a:r>
            <a:br>
              <a:rPr lang="es-CO" dirty="0" smtClean="0"/>
            </a:br>
            <a:r>
              <a:rPr lang="es-CO" dirty="0"/>
              <a:t/>
            </a:r>
            <a:br>
              <a:rPr lang="es-CO" dirty="0"/>
            </a:br>
            <a:r>
              <a:rPr lang="es-CO" dirty="0"/>
              <a:t/>
            </a:r>
            <a:br>
              <a:rPr lang="es-CO" dirty="0"/>
            </a:br>
            <a:r>
              <a:rPr lang="es-CO" dirty="0"/>
              <a:t/>
            </a:r>
            <a:br>
              <a:rPr lang="es-CO" dirty="0"/>
            </a:br>
            <a:endParaRPr lang="es-CO" dirty="0"/>
          </a:p>
        </p:txBody>
      </p:sp>
      <p:sp>
        <p:nvSpPr>
          <p:cNvPr id="3" name="Marcador de contenido 2"/>
          <p:cNvSpPr>
            <a:spLocks noGrp="1"/>
          </p:cNvSpPr>
          <p:nvPr>
            <p:ph idx="1"/>
          </p:nvPr>
        </p:nvSpPr>
        <p:spPr>
          <a:xfrm>
            <a:off x="818712" y="2053653"/>
            <a:ext cx="10563286" cy="4362138"/>
          </a:xfrm>
        </p:spPr>
        <p:txBody>
          <a:bodyPr>
            <a:normAutofit fontScale="70000" lnSpcReduction="20000"/>
          </a:bodyPr>
          <a:lstStyle/>
          <a:p>
            <a:pPr marL="0" indent="0">
              <a:buNone/>
            </a:pPr>
            <a:r>
              <a:rPr lang="es-CO" sz="2600" dirty="0">
                <a:effectLst>
                  <a:outerShdw blurRad="69850" dist="43180" dir="5400000" sx="0" sy="0">
                    <a:srgbClr val="000000">
                      <a:alpha val="65000"/>
                    </a:srgbClr>
                  </a:outerShdw>
                </a:effectLst>
              </a:rPr>
              <a:t> </a:t>
            </a:r>
            <a:r>
              <a:rPr lang="es-CO" sz="2600" dirty="0">
                <a:effectLst>
                  <a:outerShdw blurRad="50800" dist="50800" dir="8100000" sx="0" sy="0">
                    <a:srgbClr val="7D7D7D">
                      <a:alpha val="73000"/>
                    </a:srgbClr>
                  </a:outerShdw>
                </a:effectLst>
              </a:rPr>
              <a:t> “Por la cual se dictan disposiciones en materia de promoción y protección del derecho a la participación democrática”</a:t>
            </a:r>
            <a:endParaRPr lang="es-CO" sz="2600" dirty="0"/>
          </a:p>
          <a:p>
            <a:pPr marL="0" indent="0">
              <a:buNone/>
            </a:pPr>
            <a:r>
              <a:rPr lang="es-CO" sz="2600" dirty="0">
                <a:effectLst>
                  <a:outerShdw blurRad="50800" dist="50800" dir="8100000" sx="0" sy="0">
                    <a:srgbClr val="7D7D7D">
                      <a:alpha val="73000"/>
                    </a:srgbClr>
                  </a:outerShdw>
                </a:effectLst>
              </a:rPr>
              <a:t> </a:t>
            </a:r>
            <a:endParaRPr lang="es-CO" sz="2600" dirty="0"/>
          </a:p>
          <a:p>
            <a:pPr marL="0" indent="0" algn="just">
              <a:buNone/>
            </a:pPr>
            <a:r>
              <a:rPr lang="es-CO" sz="2600" u="sng" dirty="0"/>
              <a:t>Artículo 48. Definición rendición de cuentas.</a:t>
            </a:r>
            <a:r>
              <a:rPr lang="es-CO" sz="2600" dirty="0"/>
              <a:t> Por rendición de cuentas se entiende el proceso conformado por un conjunto de normas, procedimientos, metodologías, estructuras, prácticas y resultados mediante los cuales, las entidades de la administración pública del nivel nacional y territorial y los servidores públicos informan, explican y dan a conocer los resultados de su gestión a los ciudadanos, la sociedad civil, otras entidades públicas y a los organismos de control, a partir de la promoción del diálogo</a:t>
            </a:r>
            <a:r>
              <a:rPr lang="es-CO" sz="2600" dirty="0" smtClean="0"/>
              <a:t>.</a:t>
            </a:r>
          </a:p>
          <a:p>
            <a:pPr marL="0" indent="0" algn="just">
              <a:buNone/>
            </a:pPr>
            <a:endParaRPr lang="es-CO" sz="2600" dirty="0"/>
          </a:p>
          <a:p>
            <a:pPr marL="0" indent="0" algn="just">
              <a:buNone/>
            </a:pPr>
            <a:r>
              <a:rPr lang="es-CO" sz="2600" dirty="0"/>
              <a:t>La rendición de cuentas es una expresión de control social que comprende acciones de petición de información y explicaciones, así como la evaluación de la gestión. Este proceso tiene como finalidad la búsqueda de la transparencia de la gestión de la administración pública y a partir de allí lograr la adopción de los principios de Buen Gobierno, eficiencia, eficacia, transparencia y rendición de cuentas, en la cotidianidad del servidor público.</a:t>
            </a:r>
          </a:p>
          <a:p>
            <a:endParaRPr lang="es-CO" dirty="0"/>
          </a:p>
        </p:txBody>
      </p:sp>
    </p:spTree>
    <p:extLst>
      <p:ext uri="{BB962C8B-B14F-4D97-AF65-F5344CB8AC3E}">
        <p14:creationId xmlns:p14="http://schemas.microsoft.com/office/powerpoint/2010/main" val="278914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665" y="614597"/>
            <a:ext cx="11392525" cy="1978701"/>
          </a:xfrm>
        </p:spPr>
        <p:txBody>
          <a:bodyPr>
            <a:normAutofit fontScale="90000"/>
          </a:bodyPr>
          <a:lstStyle/>
          <a:p>
            <a:pPr algn="ctr"/>
            <a:r>
              <a:rPr lang="es-CO" dirty="0" smtClean="0">
                <a:effectLst>
                  <a:outerShdw blurRad="50800" dist="50800" dir="8100000" sx="0" sy="0">
                    <a:srgbClr val="7D7D7D">
                      <a:alpha val="73000"/>
                    </a:srgbClr>
                  </a:outerShdw>
                </a:effectLst>
              </a:rPr>
              <a:t/>
            </a:r>
            <a:br>
              <a:rPr lang="es-CO" dirty="0" smtClean="0">
                <a:effectLst>
                  <a:outerShdw blurRad="50800" dist="50800" dir="8100000" sx="0" sy="0">
                    <a:srgbClr val="7D7D7D">
                      <a:alpha val="73000"/>
                    </a:srgbClr>
                  </a:outerShdw>
                </a:effectLst>
              </a:rPr>
            </a:br>
            <a:r>
              <a:rPr lang="es-CO" dirty="0" smtClean="0">
                <a:effectLst>
                  <a:outerShdw blurRad="50800" dist="50800" dir="8100000" sx="0" sy="0">
                    <a:srgbClr val="7D7D7D">
                      <a:alpha val="73000"/>
                    </a:srgbClr>
                  </a:outerShdw>
                </a:effectLst>
              </a:rPr>
              <a:t>Rendición </a:t>
            </a:r>
            <a:r>
              <a:rPr lang="es-CO" dirty="0">
                <a:effectLst>
                  <a:outerShdw blurRad="50800" dist="50800" dir="8100000" sx="0" sy="0">
                    <a:srgbClr val="7D7D7D">
                      <a:alpha val="73000"/>
                    </a:srgbClr>
                  </a:outerShdw>
                </a:effectLst>
              </a:rPr>
              <a:t>de Cuentas de las JAL, Concejos Municipales y las Asambleas </a:t>
            </a:r>
            <a:r>
              <a:rPr lang="es-CO" dirty="0" smtClean="0">
                <a:effectLst>
                  <a:outerShdw blurRad="50800" dist="50800" dir="8100000" sx="0" sy="0">
                    <a:srgbClr val="7D7D7D">
                      <a:alpha val="73000"/>
                    </a:srgbClr>
                  </a:outerShdw>
                </a:effectLst>
              </a:rPr>
              <a:t>Departamentales</a:t>
            </a:r>
            <a:br>
              <a:rPr lang="es-CO" dirty="0" smtClean="0">
                <a:effectLst>
                  <a:outerShdw blurRad="50800" dist="50800" dir="8100000" sx="0" sy="0">
                    <a:srgbClr val="7D7D7D">
                      <a:alpha val="73000"/>
                    </a:srgbClr>
                  </a:outerShdw>
                </a:effectLst>
              </a:rPr>
            </a:br>
            <a:r>
              <a:rPr lang="es-CO" dirty="0" smtClean="0">
                <a:effectLst>
                  <a:outerShdw blurRad="50800" dist="50800" dir="8100000" sx="0" sy="0">
                    <a:srgbClr val="7D7D7D">
                      <a:alpha val="73000"/>
                    </a:srgbClr>
                  </a:outerShdw>
                </a:effectLst>
              </a:rPr>
              <a:t/>
            </a:r>
            <a:br>
              <a:rPr lang="es-CO" dirty="0" smtClean="0">
                <a:effectLst>
                  <a:outerShdw blurRad="50800" dist="50800" dir="8100000" sx="0" sy="0">
                    <a:srgbClr val="7D7D7D">
                      <a:alpha val="73000"/>
                    </a:srgbClr>
                  </a:outerShdw>
                </a:effectLst>
              </a:rPr>
            </a:br>
            <a:r>
              <a:rPr lang="es-CO" dirty="0" smtClean="0">
                <a:effectLst>
                  <a:outerShdw blurRad="50800" dist="50800" dir="8100000" sx="0" sy="0">
                    <a:srgbClr val="7D7D7D">
                      <a:alpha val="73000"/>
                    </a:srgbClr>
                  </a:outerShdw>
                </a:effectLst>
              </a:rPr>
              <a:t/>
            </a:r>
            <a:br>
              <a:rPr lang="es-CO" dirty="0" smtClean="0">
                <a:effectLst>
                  <a:outerShdw blurRad="50800" dist="50800" dir="8100000" sx="0" sy="0">
                    <a:srgbClr val="7D7D7D">
                      <a:alpha val="73000"/>
                    </a:srgbClr>
                  </a:outerShdw>
                </a:effectLst>
              </a:rPr>
            </a:br>
            <a:r>
              <a:rPr lang="es-CO" dirty="0">
                <a:effectLst>
                  <a:outerShdw blurRad="50800" dist="50800" dir="8100000" sx="0" sy="0">
                    <a:srgbClr val="7D7D7D">
                      <a:alpha val="73000"/>
                    </a:srgbClr>
                  </a:outerShdw>
                </a:effectLst>
              </a:rPr>
              <a:t/>
            </a:r>
            <a:br>
              <a:rPr lang="es-CO" dirty="0">
                <a:effectLst>
                  <a:outerShdw blurRad="50800" dist="50800" dir="8100000" sx="0" sy="0">
                    <a:srgbClr val="7D7D7D">
                      <a:alpha val="73000"/>
                    </a:srgbClr>
                  </a:outerShdw>
                </a:effectLst>
              </a:rPr>
            </a:br>
            <a:r>
              <a:rPr lang="es-CO" dirty="0" smtClean="0">
                <a:effectLst>
                  <a:outerShdw blurRad="50800" dist="50800" dir="8100000" sx="0" sy="0">
                    <a:srgbClr val="7D7D7D">
                      <a:alpha val="73000"/>
                    </a:srgbClr>
                  </a:outerShdw>
                </a:effectLst>
              </a:rPr>
              <a:t/>
            </a:r>
            <a:br>
              <a:rPr lang="es-CO" dirty="0" smtClean="0">
                <a:effectLst>
                  <a:outerShdw blurRad="50800" dist="50800" dir="8100000" sx="0" sy="0">
                    <a:srgbClr val="7D7D7D">
                      <a:alpha val="73000"/>
                    </a:srgbClr>
                  </a:outerShdw>
                </a:effectLst>
              </a:rPr>
            </a:br>
            <a:r>
              <a:rPr lang="es-CO" dirty="0">
                <a:effectLst>
                  <a:outerShdw blurRad="50800" dist="50800" dir="8100000" sx="0" sy="0">
                    <a:srgbClr val="7D7D7D">
                      <a:alpha val="73000"/>
                    </a:srgbClr>
                  </a:outerShdw>
                </a:effectLst>
              </a:rPr>
              <a:t/>
            </a:r>
            <a:br>
              <a:rPr lang="es-CO" dirty="0">
                <a:effectLst>
                  <a:outerShdw blurRad="50800" dist="50800" dir="8100000" sx="0" sy="0">
                    <a:srgbClr val="7D7D7D">
                      <a:alpha val="73000"/>
                    </a:srgbClr>
                  </a:outerShdw>
                </a:effectLst>
              </a:rPr>
            </a:br>
            <a:r>
              <a:rPr lang="es-CO" dirty="0" smtClean="0">
                <a:effectLst>
                  <a:outerShdw blurRad="50800" dist="50800" dir="8100000" sx="0" sy="0">
                    <a:srgbClr val="7D7D7D">
                      <a:alpha val="73000"/>
                    </a:srgbClr>
                  </a:outerShdw>
                </a:effectLst>
              </a:rPr>
              <a:t/>
            </a:r>
            <a:br>
              <a:rPr lang="es-CO" dirty="0" smtClean="0">
                <a:effectLst>
                  <a:outerShdw blurRad="50800" dist="50800" dir="8100000" sx="0" sy="0">
                    <a:srgbClr val="7D7D7D">
                      <a:alpha val="73000"/>
                    </a:srgbClr>
                  </a:outerShdw>
                </a:effectLst>
              </a:rPr>
            </a:br>
            <a:r>
              <a:rPr lang="es-CO" dirty="0">
                <a:effectLst>
                  <a:outerShdw blurRad="50800" dist="50800" dir="8100000" sx="0" sy="0">
                    <a:srgbClr val="7D7D7D">
                      <a:alpha val="73000"/>
                    </a:srgbClr>
                  </a:outerShdw>
                </a:effectLst>
              </a:rPr>
              <a:t/>
            </a:r>
            <a:br>
              <a:rPr lang="es-CO" dirty="0">
                <a:effectLst>
                  <a:outerShdw blurRad="50800" dist="50800" dir="8100000" sx="0" sy="0">
                    <a:srgbClr val="7D7D7D">
                      <a:alpha val="73000"/>
                    </a:srgbClr>
                  </a:outerShdw>
                </a:effectLst>
              </a:rPr>
            </a:br>
            <a:r>
              <a:rPr lang="es-CO" dirty="0"/>
              <a:t/>
            </a:r>
            <a:br>
              <a:rPr lang="es-CO" dirty="0"/>
            </a:br>
            <a:r>
              <a:rPr lang="es-CO" dirty="0" smtClean="0"/>
              <a:t/>
            </a:r>
            <a:br>
              <a:rPr lang="es-CO" dirty="0" smtClean="0"/>
            </a:br>
            <a:endParaRPr lang="es-CO" dirty="0"/>
          </a:p>
        </p:txBody>
      </p:sp>
      <p:sp>
        <p:nvSpPr>
          <p:cNvPr id="3" name="Rectángulo 2"/>
          <p:cNvSpPr/>
          <p:nvPr/>
        </p:nvSpPr>
        <p:spPr>
          <a:xfrm>
            <a:off x="659567" y="2395469"/>
            <a:ext cx="10822899" cy="2768963"/>
          </a:xfrm>
          <a:prstGeom prst="rect">
            <a:avLst/>
          </a:prstGeom>
        </p:spPr>
        <p:txBody>
          <a:bodyPr wrap="square">
            <a:spAutoFit/>
          </a:bodyPr>
          <a:lstStyle/>
          <a:p>
            <a:pPr algn="just">
              <a:lnSpc>
                <a:spcPct val="115000"/>
              </a:lnSpc>
              <a:spcAft>
                <a:spcPts val="1000"/>
              </a:spcAft>
            </a:pPr>
            <a:r>
              <a:rPr lang="es-CO" u="sng" dirty="0" smtClean="0">
                <a:latin typeface="Calibri" panose="020F0502020204030204" pitchFamily="34" charset="0"/>
                <a:ea typeface="Calibri" panose="020F0502020204030204" pitchFamily="34" charset="0"/>
                <a:cs typeface="Times New Roman" panose="02020603050405020304" pitchFamily="18" charset="0"/>
              </a:rPr>
              <a:t>Artículo </a:t>
            </a:r>
            <a:r>
              <a:rPr lang="es-CO" u="sng" dirty="0">
                <a:latin typeface="Calibri" panose="020F0502020204030204" pitchFamily="34" charset="0"/>
                <a:ea typeface="Calibri" panose="020F0502020204030204" pitchFamily="34" charset="0"/>
                <a:cs typeface="Times New Roman" panose="02020603050405020304" pitchFamily="18" charset="0"/>
              </a:rPr>
              <a:t>58. Plan de Acción de Rendición de Cuentas de las Juntas Administradoras Locales, los Concejos y de las Asambleas</a:t>
            </a:r>
            <a:r>
              <a:rPr lang="es-CO" dirty="0">
                <a:latin typeface="Calibri" panose="020F0502020204030204" pitchFamily="34" charset="0"/>
                <a:ea typeface="Calibri" panose="020F0502020204030204" pitchFamily="34" charset="0"/>
                <a:cs typeface="Times New Roman" panose="02020603050405020304" pitchFamily="18" charset="0"/>
              </a:rPr>
              <a:t>. Las Corporaciones Públicas del orden territorial deberán elaborar anualmente un Plan de Acción de Rendición de Cuentas, cumpliendo con los lineamientos del Manual Único de Rendición de Cuentas, que deberá ser publicado con observancia de lo consagrado en la presente ley.</a:t>
            </a:r>
          </a:p>
          <a:p>
            <a:pPr algn="just">
              <a:lnSpc>
                <a:spcPct val="115000"/>
              </a:lnSpc>
              <a:spcAft>
                <a:spcPts val="1000"/>
              </a:spcAft>
            </a:pPr>
            <a:r>
              <a:rPr lang="es-CO" u="sng" dirty="0">
                <a:latin typeface="Calibri" panose="020F0502020204030204" pitchFamily="34" charset="0"/>
                <a:ea typeface="Calibri" panose="020F0502020204030204" pitchFamily="34" charset="0"/>
                <a:cs typeface="Times New Roman" panose="02020603050405020304" pitchFamily="18" charset="0"/>
              </a:rPr>
              <a:t>Artículo 59. Informes de gestión y Rendición de cuentas de las Juntas Administradoras Locales, los Concejos y de las Asambleas. </a:t>
            </a:r>
            <a:r>
              <a:rPr lang="es-CO" dirty="0">
                <a:latin typeface="Calibri" panose="020F0502020204030204" pitchFamily="34" charset="0"/>
                <a:ea typeface="Calibri" panose="020F0502020204030204" pitchFamily="34" charset="0"/>
                <a:cs typeface="Times New Roman" panose="02020603050405020304" pitchFamily="18" charset="0"/>
              </a:rPr>
              <a:t>Los P</a:t>
            </a:r>
            <a:r>
              <a:rPr lang="es-CO" dirty="0" smtClean="0">
                <a:latin typeface="Calibri" panose="020F0502020204030204" pitchFamily="34" charset="0"/>
                <a:ea typeface="Calibri" panose="020F0502020204030204" pitchFamily="34" charset="0"/>
                <a:cs typeface="Times New Roman" panose="02020603050405020304" pitchFamily="18" charset="0"/>
              </a:rPr>
              <a:t>residentes </a:t>
            </a:r>
            <a:r>
              <a:rPr lang="es-CO" dirty="0">
                <a:latin typeface="Calibri" panose="020F0502020204030204" pitchFamily="34" charset="0"/>
                <a:ea typeface="Calibri" panose="020F0502020204030204" pitchFamily="34" charset="0"/>
                <a:cs typeface="Times New Roman" panose="02020603050405020304" pitchFamily="18" charset="0"/>
              </a:rPr>
              <a:t>de las Juntas Administradoras Locales, de los Concejos y de las Asambleas y de sus comisiones permanentes, elaborarán un informe de rendición de cuentas del desempeño de la respectiva célula, mínimo, una vez al año dentro de los tres primeros meses a partir del segundo año.</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2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487" y="476518"/>
            <a:ext cx="11294772" cy="1352282"/>
          </a:xfrm>
        </p:spPr>
        <p:txBody>
          <a:bodyPr>
            <a:normAutofit/>
          </a:bodyPr>
          <a:lstStyle/>
          <a:p>
            <a:pPr algn="ctr"/>
            <a:r>
              <a:rPr lang="es-CO" dirty="0"/>
              <a:t>COMO SE DEBE HACER EL PROCESO DE RENDICIÓN DE CUENTAS?</a:t>
            </a:r>
          </a:p>
        </p:txBody>
      </p:sp>
      <p:sp>
        <p:nvSpPr>
          <p:cNvPr id="4" name="Marcador de contenido 4"/>
          <p:cNvSpPr>
            <a:spLocks noGrp="1"/>
          </p:cNvSpPr>
          <p:nvPr>
            <p:ph idx="1"/>
          </p:nvPr>
        </p:nvSpPr>
        <p:spPr>
          <a:xfrm>
            <a:off x="1103312" y="2052918"/>
            <a:ext cx="9824518" cy="4195481"/>
          </a:xfrm>
          <a:prstGeom prst="wedge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s-CO" sz="2800" b="1" dirty="0" smtClean="0">
                <a:solidFill>
                  <a:schemeClr val="bg2">
                    <a:lumMod val="50000"/>
                  </a:schemeClr>
                </a:solidFill>
                <a:latin typeface="Arial" panose="020B0604020202020204" pitchFamily="34" charset="0"/>
                <a:cs typeface="Arial" panose="020B0604020202020204" pitchFamily="34" charset="0"/>
              </a:rPr>
              <a:t>El </a:t>
            </a:r>
            <a:r>
              <a:rPr lang="es-CO" sz="2800" b="1" dirty="0">
                <a:solidFill>
                  <a:schemeClr val="bg2">
                    <a:lumMod val="50000"/>
                  </a:schemeClr>
                </a:solidFill>
                <a:latin typeface="Arial" panose="020B0604020202020204" pitchFamily="34" charset="0"/>
                <a:cs typeface="Arial" panose="020B0604020202020204" pitchFamily="34" charset="0"/>
              </a:rPr>
              <a:t>Gobierno Nacional, a través del Departamento Administrativo de la Función Pública con el apoyo del Departamento Nacional de Planeación elaborará el Manual Único de </a:t>
            </a:r>
            <a:r>
              <a:rPr lang="es-CO" sz="2800" b="1" dirty="0" smtClean="0">
                <a:solidFill>
                  <a:schemeClr val="bg2">
                    <a:lumMod val="50000"/>
                  </a:schemeClr>
                </a:solidFill>
                <a:latin typeface="Arial" panose="020B0604020202020204" pitchFamily="34" charset="0"/>
                <a:cs typeface="Arial" panose="020B0604020202020204" pitchFamily="34" charset="0"/>
              </a:rPr>
              <a:t>Rendición </a:t>
            </a:r>
            <a:r>
              <a:rPr lang="es-CO" sz="2800" b="1" dirty="0">
                <a:solidFill>
                  <a:schemeClr val="bg2">
                    <a:lumMod val="50000"/>
                  </a:schemeClr>
                </a:solidFill>
                <a:latin typeface="Arial" panose="020B0604020202020204" pitchFamily="34" charset="0"/>
                <a:cs typeface="Arial" panose="020B0604020202020204" pitchFamily="34" charset="0"/>
              </a:rPr>
              <a:t>de Cuentas, que se constituirá en la guía de obligatoria observancia para las entidades públicas en el desarrollo del proceso de rendición de cuentas.</a:t>
            </a:r>
            <a:endParaRPr lang="es-CO" sz="2800" b="1" dirty="0">
              <a:solidFill>
                <a:schemeClr val="bg2">
                  <a:lumMod val="50000"/>
                </a:schemeClr>
              </a:solidFill>
            </a:endParaRPr>
          </a:p>
        </p:txBody>
      </p:sp>
    </p:spTree>
    <p:extLst>
      <p:ext uri="{BB962C8B-B14F-4D97-AF65-F5344CB8AC3E}">
        <p14:creationId xmlns:p14="http://schemas.microsoft.com/office/powerpoint/2010/main" val="226402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rir llave 6"/>
          <p:cNvSpPr/>
          <p:nvPr/>
        </p:nvSpPr>
        <p:spPr>
          <a:xfrm>
            <a:off x="3540582" y="1128808"/>
            <a:ext cx="953033" cy="5177307"/>
          </a:xfrm>
          <a:prstGeom prst="lef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CuadroTexto 7"/>
          <p:cNvSpPr txBox="1"/>
          <p:nvPr/>
        </p:nvSpPr>
        <p:spPr>
          <a:xfrm>
            <a:off x="4493616" y="914396"/>
            <a:ext cx="6793978" cy="5324535"/>
          </a:xfrm>
          <a:prstGeom prst="rect">
            <a:avLst/>
          </a:prstGeom>
          <a:noFill/>
        </p:spPr>
        <p:txBody>
          <a:bodyPr wrap="square" rtlCol="0">
            <a:spAutoFit/>
          </a:bodyPr>
          <a:lstStyle/>
          <a:p>
            <a:pPr algn="just"/>
            <a:r>
              <a:rPr lang="es-CO" sz="2000" dirty="0">
                <a:solidFill>
                  <a:schemeClr val="accent5">
                    <a:lumMod val="75000"/>
                  </a:schemeClr>
                </a:solidFill>
                <a:latin typeface="Arial" panose="020B0604020202020204" pitchFamily="34" charset="0"/>
                <a:cs typeface="Arial" panose="020B0604020202020204" pitchFamily="34" charset="0"/>
              </a:rPr>
              <a:t>a). </a:t>
            </a:r>
            <a:r>
              <a:rPr lang="es-CO" sz="2000" dirty="0" smtClean="0">
                <a:solidFill>
                  <a:schemeClr val="accent5">
                    <a:lumMod val="75000"/>
                  </a:schemeClr>
                </a:solidFill>
                <a:latin typeface="Arial" panose="020B0604020202020204" pitchFamily="34" charset="0"/>
                <a:cs typeface="Arial" panose="020B0604020202020204" pitchFamily="34" charset="0"/>
              </a:rPr>
              <a:t>Aprestamiento.</a:t>
            </a:r>
          </a:p>
          <a:p>
            <a:pPr algn="just"/>
            <a:r>
              <a:rPr lang="es-CO" sz="2000" dirty="0">
                <a:solidFill>
                  <a:schemeClr val="accent5">
                    <a:lumMod val="75000"/>
                  </a:schemeClr>
                </a:solidFill>
                <a:latin typeface="Arial" panose="020B0604020202020204" pitchFamily="34" charset="0"/>
                <a:cs typeface="Arial" panose="020B0604020202020204" pitchFamily="34" charset="0"/>
              </a:rPr>
              <a:t/>
            </a:r>
            <a:br>
              <a:rPr lang="es-CO" sz="2000" dirty="0">
                <a:solidFill>
                  <a:schemeClr val="accent5">
                    <a:lumMod val="75000"/>
                  </a:schemeClr>
                </a:solidFill>
                <a:latin typeface="Arial" panose="020B0604020202020204" pitchFamily="34" charset="0"/>
                <a:cs typeface="Arial" panose="020B0604020202020204" pitchFamily="34" charset="0"/>
              </a:rPr>
            </a:br>
            <a:r>
              <a:rPr lang="es-CO" sz="2000" dirty="0" smtClean="0">
                <a:solidFill>
                  <a:schemeClr val="accent5">
                    <a:lumMod val="75000"/>
                  </a:schemeClr>
                </a:solidFill>
                <a:latin typeface="Arial" panose="020B0604020202020204" pitchFamily="34" charset="0"/>
                <a:cs typeface="Arial" panose="020B0604020202020204" pitchFamily="34" charset="0"/>
              </a:rPr>
              <a:t>b</a:t>
            </a:r>
            <a:r>
              <a:rPr lang="es-CO" sz="2000" dirty="0">
                <a:solidFill>
                  <a:schemeClr val="accent5">
                    <a:lumMod val="75000"/>
                  </a:schemeClr>
                </a:solidFill>
                <a:latin typeface="Arial" panose="020B0604020202020204" pitchFamily="34" charset="0"/>
                <a:cs typeface="Arial" panose="020B0604020202020204" pitchFamily="34" charset="0"/>
              </a:rPr>
              <a:t>). </a:t>
            </a:r>
            <a:r>
              <a:rPr lang="es-CO" sz="2000" dirty="0" smtClean="0">
                <a:solidFill>
                  <a:schemeClr val="accent5">
                    <a:lumMod val="75000"/>
                  </a:schemeClr>
                </a:solidFill>
                <a:latin typeface="Arial" panose="020B0604020202020204" pitchFamily="34" charset="0"/>
                <a:cs typeface="Arial" panose="020B0604020202020204" pitchFamily="34" charset="0"/>
              </a:rPr>
              <a:t>Capacitación.</a:t>
            </a:r>
          </a:p>
          <a:p>
            <a:pPr algn="just"/>
            <a:r>
              <a:rPr lang="es-CO" sz="2000" dirty="0">
                <a:solidFill>
                  <a:schemeClr val="accent5">
                    <a:lumMod val="75000"/>
                  </a:schemeClr>
                </a:solidFill>
                <a:latin typeface="Arial" panose="020B0604020202020204" pitchFamily="34" charset="0"/>
                <a:cs typeface="Arial" panose="020B0604020202020204" pitchFamily="34" charset="0"/>
              </a:rPr>
              <a:t>a). Aprestamiento.</a:t>
            </a:r>
          </a:p>
          <a:p>
            <a:pPr algn="just"/>
            <a:r>
              <a:rPr lang="es-CO" sz="2000" dirty="0">
                <a:solidFill>
                  <a:schemeClr val="accent5">
                    <a:lumMod val="75000"/>
                  </a:schemeClr>
                </a:solidFill>
                <a:latin typeface="Arial" panose="020B0604020202020204" pitchFamily="34" charset="0"/>
                <a:cs typeface="Arial" panose="020B0604020202020204" pitchFamily="34" charset="0"/>
              </a:rPr>
              <a:t/>
            </a:r>
            <a:br>
              <a:rPr lang="es-CO" sz="2000" dirty="0">
                <a:solidFill>
                  <a:schemeClr val="accent5">
                    <a:lumMod val="75000"/>
                  </a:schemeClr>
                </a:solidFill>
                <a:latin typeface="Arial" panose="020B0604020202020204" pitchFamily="34" charset="0"/>
                <a:cs typeface="Arial" panose="020B0604020202020204" pitchFamily="34" charset="0"/>
              </a:rPr>
            </a:br>
            <a:r>
              <a:rPr lang="es-CO" sz="2000" dirty="0">
                <a:solidFill>
                  <a:schemeClr val="accent5">
                    <a:lumMod val="75000"/>
                  </a:schemeClr>
                </a:solidFill>
                <a:latin typeface="Arial" panose="020B0604020202020204" pitchFamily="34" charset="0"/>
                <a:cs typeface="Arial" panose="020B0604020202020204" pitchFamily="34" charset="0"/>
              </a:rPr>
              <a:t>b). Capacitación.</a:t>
            </a:r>
          </a:p>
          <a:p>
            <a:pPr algn="just"/>
            <a:r>
              <a:rPr lang="es-CO" sz="2000" dirty="0">
                <a:solidFill>
                  <a:schemeClr val="accent5">
                    <a:lumMod val="75000"/>
                  </a:schemeClr>
                </a:solidFill>
                <a:latin typeface="Arial" panose="020B0604020202020204" pitchFamily="34" charset="0"/>
                <a:cs typeface="Arial" panose="020B0604020202020204" pitchFamily="34" charset="0"/>
              </a:rPr>
              <a:t/>
            </a:r>
            <a:br>
              <a:rPr lang="es-CO" sz="2000" dirty="0">
                <a:solidFill>
                  <a:schemeClr val="accent5">
                    <a:lumMod val="75000"/>
                  </a:schemeClr>
                </a:solidFill>
                <a:latin typeface="Arial" panose="020B0604020202020204" pitchFamily="34" charset="0"/>
                <a:cs typeface="Arial" panose="020B0604020202020204" pitchFamily="34" charset="0"/>
              </a:rPr>
            </a:br>
            <a:r>
              <a:rPr lang="es-CO" sz="2000" dirty="0">
                <a:solidFill>
                  <a:schemeClr val="accent5">
                    <a:lumMod val="75000"/>
                  </a:schemeClr>
                </a:solidFill>
                <a:latin typeface="Arial" panose="020B0604020202020204" pitchFamily="34" charset="0"/>
                <a:cs typeface="Arial" panose="020B0604020202020204" pitchFamily="34" charset="0"/>
              </a:rPr>
              <a:t>c). Publicación de información.</a:t>
            </a:r>
          </a:p>
          <a:p>
            <a:pPr algn="just"/>
            <a:r>
              <a:rPr lang="es-CO" sz="2000" dirty="0">
                <a:solidFill>
                  <a:schemeClr val="accent5">
                    <a:lumMod val="75000"/>
                  </a:schemeClr>
                </a:solidFill>
                <a:latin typeface="Arial" panose="020B0604020202020204" pitchFamily="34" charset="0"/>
                <a:cs typeface="Arial" panose="020B0604020202020204" pitchFamily="34" charset="0"/>
              </a:rPr>
              <a:t/>
            </a:r>
            <a:br>
              <a:rPr lang="es-CO" sz="2000" dirty="0">
                <a:solidFill>
                  <a:schemeClr val="accent5">
                    <a:lumMod val="75000"/>
                  </a:schemeClr>
                </a:solidFill>
                <a:latin typeface="Arial" panose="020B0604020202020204" pitchFamily="34" charset="0"/>
                <a:cs typeface="Arial" panose="020B0604020202020204" pitchFamily="34" charset="0"/>
              </a:rPr>
            </a:br>
            <a:r>
              <a:rPr lang="es-CO" sz="2000" dirty="0">
                <a:solidFill>
                  <a:schemeClr val="accent5">
                    <a:lumMod val="75000"/>
                  </a:schemeClr>
                </a:solidFill>
                <a:latin typeface="Arial" panose="020B0604020202020204" pitchFamily="34" charset="0"/>
                <a:cs typeface="Arial" panose="020B0604020202020204" pitchFamily="34" charset="0"/>
              </a:rPr>
              <a:t>d). Convocatoria y evento.</a:t>
            </a:r>
          </a:p>
          <a:p>
            <a:pPr algn="just"/>
            <a:r>
              <a:rPr lang="es-CO" sz="2000" dirty="0">
                <a:solidFill>
                  <a:schemeClr val="accent5">
                    <a:lumMod val="75000"/>
                  </a:schemeClr>
                </a:solidFill>
                <a:latin typeface="Arial" panose="020B0604020202020204" pitchFamily="34" charset="0"/>
                <a:cs typeface="Arial" panose="020B0604020202020204" pitchFamily="34" charset="0"/>
              </a:rPr>
              <a:t/>
            </a:r>
            <a:br>
              <a:rPr lang="es-CO" sz="2000" dirty="0">
                <a:solidFill>
                  <a:schemeClr val="accent5">
                    <a:lumMod val="75000"/>
                  </a:schemeClr>
                </a:solidFill>
                <a:latin typeface="Arial" panose="020B0604020202020204" pitchFamily="34" charset="0"/>
                <a:cs typeface="Arial" panose="020B0604020202020204" pitchFamily="34" charset="0"/>
              </a:rPr>
            </a:br>
            <a:r>
              <a:rPr lang="es-CO" sz="2000" dirty="0">
                <a:solidFill>
                  <a:schemeClr val="accent5">
                    <a:lumMod val="75000"/>
                  </a:schemeClr>
                </a:solidFill>
                <a:latin typeface="Arial" panose="020B0604020202020204" pitchFamily="34" charset="0"/>
                <a:cs typeface="Arial" panose="020B0604020202020204" pitchFamily="34" charset="0"/>
              </a:rPr>
              <a:t>e). Seguimiento.</a:t>
            </a:r>
          </a:p>
          <a:p>
            <a:pPr algn="just"/>
            <a:r>
              <a:rPr lang="es-CO" sz="2000" dirty="0">
                <a:solidFill>
                  <a:schemeClr val="accent5">
                    <a:lumMod val="75000"/>
                  </a:schemeClr>
                </a:solidFill>
                <a:latin typeface="Arial" panose="020B0604020202020204" pitchFamily="34" charset="0"/>
                <a:cs typeface="Arial" panose="020B0604020202020204" pitchFamily="34" charset="0"/>
              </a:rPr>
              <a:t/>
            </a:r>
            <a:br>
              <a:rPr lang="es-CO" sz="2000" dirty="0">
                <a:solidFill>
                  <a:schemeClr val="accent5">
                    <a:lumMod val="75000"/>
                  </a:schemeClr>
                </a:solidFill>
                <a:latin typeface="Arial" panose="020B0604020202020204" pitchFamily="34" charset="0"/>
                <a:cs typeface="Arial" panose="020B0604020202020204" pitchFamily="34" charset="0"/>
              </a:rPr>
            </a:br>
            <a:r>
              <a:rPr lang="es-CO" sz="2000" dirty="0">
                <a:solidFill>
                  <a:schemeClr val="accent5">
                    <a:lumMod val="75000"/>
                  </a:schemeClr>
                </a:solidFill>
                <a:latin typeface="Arial" panose="020B0604020202020204" pitchFamily="34" charset="0"/>
                <a:cs typeface="Arial" panose="020B0604020202020204" pitchFamily="34" charset="0"/>
              </a:rPr>
              <a:t>f). Respuestas escritas y en el término quince días a las preguntas de los ciudadanos formuladas en el marco del proceso de rendición de cuentas y publicación en la página web o en los medios de difusión </a:t>
            </a:r>
            <a:r>
              <a:rPr lang="es-CO" sz="2000" dirty="0" smtClean="0">
                <a:solidFill>
                  <a:schemeClr val="accent5">
                    <a:lumMod val="75000"/>
                  </a:schemeClr>
                </a:solidFill>
                <a:latin typeface="Arial" panose="020B0604020202020204" pitchFamily="34" charset="0"/>
                <a:cs typeface="Arial" panose="020B0604020202020204" pitchFamily="34" charset="0"/>
              </a:rPr>
              <a:t>oficiales. </a:t>
            </a:r>
            <a:endParaRPr lang="es-CO" sz="2000" dirty="0">
              <a:solidFill>
                <a:schemeClr val="accent5">
                  <a:lumMod val="75000"/>
                </a:schemeClr>
              </a:solidFill>
              <a:latin typeface="Arial" panose="020B0604020202020204" pitchFamily="34" charset="0"/>
              <a:cs typeface="Arial" panose="020B0604020202020204" pitchFamily="34" charset="0"/>
            </a:endParaRPr>
          </a:p>
        </p:txBody>
      </p:sp>
      <p:sp>
        <p:nvSpPr>
          <p:cNvPr id="9" name="Rectángulo 8"/>
          <p:cNvSpPr/>
          <p:nvPr/>
        </p:nvSpPr>
        <p:spPr>
          <a:xfrm>
            <a:off x="809310" y="2542329"/>
            <a:ext cx="3155159" cy="1384995"/>
          </a:xfrm>
          <a:prstGeom prst="rect">
            <a:avLst/>
          </a:prstGeom>
          <a:noFill/>
        </p:spPr>
        <p:txBody>
          <a:bodyPr wrap="none" lIns="91440" tIns="45720" rIns="91440" bIns="45720">
            <a:spAutoFit/>
          </a:bodyPr>
          <a:lstStyle/>
          <a:p>
            <a:pPr algn="ctr"/>
            <a:r>
              <a:rPr lang="es-E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PASOS PARA LA </a:t>
            </a:r>
          </a:p>
          <a:p>
            <a:pPr algn="ctr"/>
            <a:r>
              <a:rPr lang="es-E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RENDICION </a:t>
            </a:r>
          </a:p>
          <a:p>
            <a:pPr algn="ctr"/>
            <a:r>
              <a:rPr lang="es-E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DE CUENTAS</a:t>
            </a:r>
            <a:endParaRPr lang="es-E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31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805" y="1083628"/>
            <a:ext cx="8911687" cy="1280890"/>
          </a:xfrm>
        </p:spPr>
        <p:txBody>
          <a:bodyPr/>
          <a:lstStyle/>
          <a:p>
            <a:r>
              <a:rPr lang="es-CO" dirty="0" smtClean="0"/>
              <a:t> </a:t>
            </a:r>
            <a:endParaRPr lang="es-CO" dirty="0"/>
          </a:p>
        </p:txBody>
      </p:sp>
      <p:sp>
        <p:nvSpPr>
          <p:cNvPr id="4" name="Rectángulo 3"/>
          <p:cNvSpPr/>
          <p:nvPr/>
        </p:nvSpPr>
        <p:spPr>
          <a:xfrm>
            <a:off x="3043032" y="1013485"/>
            <a:ext cx="6157455" cy="923330"/>
          </a:xfrm>
          <a:prstGeom prst="rect">
            <a:avLst/>
          </a:prstGeom>
          <a:noFill/>
        </p:spPr>
        <p:txBody>
          <a:bodyPr wrap="none" lIns="91440" tIns="45720" rIns="91440" bIns="45720">
            <a:spAutoFit/>
          </a:bodyPr>
          <a:lstStyle/>
          <a:p>
            <a:pPr algn="ctr"/>
            <a:r>
              <a:rPr lang="es-CO"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APRESTAMIENTO</a:t>
            </a:r>
            <a:endParaRPr lang="es-CO"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cxnSp>
        <p:nvCxnSpPr>
          <p:cNvPr id="9" name="Conector recto de flecha 8"/>
          <p:cNvCxnSpPr/>
          <p:nvPr/>
        </p:nvCxnSpPr>
        <p:spPr>
          <a:xfrm>
            <a:off x="7096262" y="1958833"/>
            <a:ext cx="12879" cy="12737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4417450" y="1930137"/>
            <a:ext cx="0" cy="13070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p:cNvCxnSpPr/>
          <p:nvPr/>
        </p:nvCxnSpPr>
        <p:spPr>
          <a:xfrm rot="10800000" flipV="1">
            <a:off x="1803042" y="1958831"/>
            <a:ext cx="1523979" cy="1093460"/>
          </a:xfrm>
          <a:prstGeom prst="bentConnector3">
            <a:avLst/>
          </a:prstGeom>
          <a:ln w="57150"/>
        </p:spPr>
        <p:style>
          <a:lnRef idx="1">
            <a:schemeClr val="accent1"/>
          </a:lnRef>
          <a:fillRef idx="0">
            <a:schemeClr val="accent1"/>
          </a:fillRef>
          <a:effectRef idx="0">
            <a:schemeClr val="accent1"/>
          </a:effectRef>
          <a:fontRef idx="minor">
            <a:schemeClr val="tx1"/>
          </a:fontRef>
        </p:style>
      </p:cxnSp>
      <p:cxnSp>
        <p:nvCxnSpPr>
          <p:cNvPr id="16" name="Conector angular 15"/>
          <p:cNvCxnSpPr/>
          <p:nvPr/>
        </p:nvCxnSpPr>
        <p:spPr>
          <a:xfrm>
            <a:off x="8310676" y="2043791"/>
            <a:ext cx="1687132" cy="1036749"/>
          </a:xfrm>
          <a:prstGeom prst="bentConnector3">
            <a:avLst/>
          </a:prstGeom>
          <a:ln w="57150"/>
        </p:spPr>
        <p:style>
          <a:lnRef idx="1">
            <a:schemeClr val="accent1"/>
          </a:lnRef>
          <a:fillRef idx="0">
            <a:schemeClr val="accent1"/>
          </a:fillRef>
          <a:effectRef idx="0">
            <a:schemeClr val="accent1"/>
          </a:effectRef>
          <a:fontRef idx="minor">
            <a:schemeClr val="tx1"/>
          </a:fontRef>
        </p:style>
      </p:cxnSp>
      <p:sp>
        <p:nvSpPr>
          <p:cNvPr id="17" name="Rectángulo redondeado 16"/>
          <p:cNvSpPr/>
          <p:nvPr/>
        </p:nvSpPr>
        <p:spPr>
          <a:xfrm>
            <a:off x="592428" y="3322749"/>
            <a:ext cx="2073498" cy="14141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2">
                    <a:lumMod val="50000"/>
                  </a:schemeClr>
                </a:solidFill>
                <a:latin typeface="Arial" panose="020B0604020202020204" pitchFamily="34" charset="0"/>
                <a:cs typeface="Arial" panose="020B0604020202020204" pitchFamily="34" charset="0"/>
              </a:rPr>
              <a:t>CRONOGRAMA DE ACTIVIDADES Y/O PLAN DE ACCIÓN </a:t>
            </a:r>
            <a:endParaRPr lang="es-CO" b="1" dirty="0">
              <a:solidFill>
                <a:schemeClr val="bg2">
                  <a:lumMod val="50000"/>
                </a:schemeClr>
              </a:solidFill>
              <a:latin typeface="Arial" panose="020B0604020202020204" pitchFamily="34" charset="0"/>
              <a:cs typeface="Arial" panose="020B0604020202020204" pitchFamily="34" charset="0"/>
            </a:endParaRPr>
          </a:p>
        </p:txBody>
      </p:sp>
      <p:sp>
        <p:nvSpPr>
          <p:cNvPr id="18" name="Rectángulo redondeado 17"/>
          <p:cNvSpPr/>
          <p:nvPr/>
        </p:nvSpPr>
        <p:spPr>
          <a:xfrm>
            <a:off x="3174491" y="3359236"/>
            <a:ext cx="2468746" cy="2352016"/>
          </a:xfrm>
          <a:prstGeom prst="roundRect">
            <a:avLst/>
          </a:prstGeom>
          <a:solidFill>
            <a:srgbClr val="00B0F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7030A0"/>
                </a:solidFill>
                <a:latin typeface="Arial" panose="020B0604020202020204" pitchFamily="34" charset="0"/>
                <a:cs typeface="Arial" panose="020B0604020202020204" pitchFamily="34" charset="0"/>
              </a:rPr>
              <a:t>CONVERSATORIO PARA SOCIALIZACIÓN DE METODOLOGIA DE RENDICIÓN DE CUENTAS </a:t>
            </a:r>
            <a:endParaRPr lang="es-CO" b="1" dirty="0">
              <a:solidFill>
                <a:srgbClr val="7030A0"/>
              </a:solidFill>
              <a:latin typeface="Arial" panose="020B0604020202020204" pitchFamily="34" charset="0"/>
              <a:cs typeface="Arial" panose="020B0604020202020204" pitchFamily="34" charset="0"/>
            </a:endParaRPr>
          </a:p>
        </p:txBody>
      </p:sp>
      <p:sp>
        <p:nvSpPr>
          <p:cNvPr id="19" name="Rectángulo redondeado 18"/>
          <p:cNvSpPr/>
          <p:nvPr/>
        </p:nvSpPr>
        <p:spPr>
          <a:xfrm>
            <a:off x="6151802" y="3374262"/>
            <a:ext cx="2218965" cy="111633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rgbClr val="002060"/>
                </a:solidFill>
                <a:latin typeface="Arial" panose="020B0604020202020204" pitchFamily="34" charset="0"/>
                <a:cs typeface="Arial" panose="020B0604020202020204" pitchFamily="34" charset="0"/>
              </a:rPr>
              <a:t>RESPONSABLES</a:t>
            </a:r>
            <a:endParaRPr lang="es-CO" b="1" dirty="0">
              <a:solidFill>
                <a:srgbClr val="002060"/>
              </a:solidFill>
              <a:latin typeface="Arial" panose="020B0604020202020204" pitchFamily="34" charset="0"/>
              <a:cs typeface="Arial" panose="020B0604020202020204" pitchFamily="34" charset="0"/>
            </a:endParaRPr>
          </a:p>
        </p:txBody>
      </p:sp>
      <p:sp>
        <p:nvSpPr>
          <p:cNvPr id="20" name="Rectángulo redondeado 19"/>
          <p:cNvSpPr/>
          <p:nvPr/>
        </p:nvSpPr>
        <p:spPr>
          <a:xfrm>
            <a:off x="8879332" y="3395940"/>
            <a:ext cx="2073498" cy="111633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6">
                    <a:lumMod val="50000"/>
                  </a:schemeClr>
                </a:solidFill>
                <a:latin typeface="Arial" panose="020B0604020202020204" pitchFamily="34" charset="0"/>
                <a:cs typeface="Arial" panose="020B0604020202020204" pitchFamily="34" charset="0"/>
              </a:rPr>
              <a:t>LOGÍSTICA DEL EVENTO</a:t>
            </a:r>
            <a:endParaRPr lang="es-CO"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9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712" y="209861"/>
            <a:ext cx="11143439" cy="1528998"/>
          </a:xfrm>
        </p:spPr>
        <p:txBody>
          <a:bodyPr/>
          <a:lstStyle/>
          <a:p>
            <a:pPr algn="ctr"/>
            <a:r>
              <a:rPr lang="es-CO" b="1" dirty="0" smtClean="0"/>
              <a:t> CAPACITACIÓN EN MANUAL ÚNICO DE RENDICIÓN DE CUENTAS VERSIÓN 2.018 </a:t>
            </a:r>
            <a:endParaRPr lang="es-CO" sz="3600" b="1"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781" y="2423769"/>
            <a:ext cx="4564162" cy="3423123"/>
          </a:xfrm>
          <a:prstGeom prst="rect">
            <a:avLst/>
          </a:prstGeom>
        </p:spPr>
      </p:pic>
      <p:pic>
        <p:nvPicPr>
          <p:cNvPr id="18" name="Marcador de contenido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2817" y="1738859"/>
            <a:ext cx="4157271" cy="3117954"/>
          </a:xfrm>
        </p:spPr>
      </p:pic>
    </p:spTree>
    <p:extLst>
      <p:ext uri="{BB962C8B-B14F-4D97-AF65-F5344CB8AC3E}">
        <p14:creationId xmlns:p14="http://schemas.microsoft.com/office/powerpoint/2010/main" val="180252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712" y="209861"/>
            <a:ext cx="10393931" cy="1514007"/>
          </a:xfrm>
        </p:spPr>
        <p:txBody>
          <a:bodyPr/>
          <a:lstStyle/>
          <a:p>
            <a:pPr algn="ctr"/>
            <a:r>
              <a:rPr lang="es-CO" sz="3600" b="1" dirty="0" smtClean="0"/>
              <a:t>SESIONES PARA PREPARACION DE LA RENDICIÓN DE CUENTAS </a:t>
            </a:r>
            <a:endParaRPr lang="es-CO" sz="36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497280">
            <a:off x="1608558" y="1957778"/>
            <a:ext cx="3915238" cy="2198557"/>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1776">
            <a:off x="6343214" y="3360920"/>
            <a:ext cx="4381287" cy="2460261"/>
          </a:xfrm>
          <a:prstGeom prst="rect">
            <a:avLst/>
          </a:prstGeom>
        </p:spPr>
      </p:pic>
    </p:spTree>
    <p:extLst>
      <p:ext uri="{BB962C8B-B14F-4D97-AF65-F5344CB8AC3E}">
        <p14:creationId xmlns:p14="http://schemas.microsoft.com/office/powerpoint/2010/main" val="3303712680"/>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208</TotalTime>
  <Words>514</Words>
  <Application>Microsoft Office PowerPoint</Application>
  <PresentationFormat>Panorámica</PresentationFormat>
  <Paragraphs>55</Paragraphs>
  <Slides>23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Arial</vt:lpstr>
      <vt:lpstr>Arial Black</vt:lpstr>
      <vt:lpstr>Bahnschrift</vt:lpstr>
      <vt:lpstr>Calibri</vt:lpstr>
      <vt:lpstr>Century Gothic</vt:lpstr>
      <vt:lpstr>Times New Roman</vt:lpstr>
      <vt:lpstr>Verdana </vt:lpstr>
      <vt:lpstr>Wingdings 3</vt:lpstr>
      <vt:lpstr>Espiral</vt:lpstr>
      <vt:lpstr>CONVERSATORIO SOBRE METODOLOGÍA DE RENDICIÓN DE CUENTAS DE LA JUNTA ADMINISTRADORA LOCAL COMUNA OCHO </vt:lpstr>
      <vt:lpstr>¿QUE SON LAS JUNTAS ADMINISTRADORAS LOCALES? </vt:lpstr>
      <vt:lpstr>ARTICULO 48. RENDICIÓN DE CUENTAS LEY ESTATUTARIA 1757 DE 2015       </vt:lpstr>
      <vt:lpstr> Rendición de Cuentas de las JAL, Concejos Municipales y las Asambleas Departamentales          </vt:lpstr>
      <vt:lpstr>COMO SE DEBE HACER EL PROCESO DE RENDICIÓN DE CUENTAS?</vt:lpstr>
      <vt:lpstr>Presentación de PowerPoint</vt:lpstr>
      <vt:lpstr> </vt:lpstr>
      <vt:lpstr> CAPACITACIÓN EN MANUAL ÚNICO DE RENDICIÓN DE CUENTAS VERSIÓN 2.018 </vt:lpstr>
      <vt:lpstr>SESIONES PARA PREPARACION DE LA RENDICIÓN DE CUENTAS </vt:lpstr>
      <vt:lpstr>     INVITACION A CONVERSATORIO </vt:lpstr>
      <vt:lpstr>     INVITACION A CONVERSATORIO </vt:lpstr>
      <vt:lpstr>INVITACIONES MEDIANTE OFICIOS A CONVERSATORIO </vt:lpstr>
      <vt:lpstr>REGLAMENTO DE LA AUDIENCIA PÚBLICA PARTICIPATIVA DE RENDICIÓN DE CUENTAS  La Estrategia de Rendición de Cuentas se convierte en un mecanismo que unifica la participación ciudadana para que los gobiernos locales y las Corporaciones Públicas, como las Juntas Administradoras Locales; cumplan con el deber de informar a sus conciudadanos sobre las actuaciones de tipo administrativo que vienen adelantando en su beneficio y en acatamiento a las facultades y deberes constitucionales que tienen como servidores públicos.   El procedimiento se regirá por los principios de transparencia, participación, igualdad, publicidad y oralidad que garanticen el ejercicio del control social.  </vt:lpstr>
      <vt:lpstr>REGLAMENTO DE LA AUDIENCIA PÚBLICA PARTICIPATIVA DE RENDICIÓN DE CUENTAS Los objetivos de este Espacio de diálogo de Rendición de Cuentas son:   - Fortalecer el sentido de lo público y legitimidad para las Instituciones del Estado.   - Facilitar el ejercicio del control social a la gestión de la Junta Administradora Local.   - Contribuir al desarrollo de los principios constitucionales de transparencia, responsabilidad, eficacia, eficiencia e imparcialidad y participación ciudadana en el manejo de los recursos públicos.   - Constituir un espacio de interlocución directa entre los servidores públicos y la ciudadanía.  </vt:lpstr>
      <vt:lpstr>REGLAMENTO DE LA AUDIENCIA PÚBLICA PARTICIPATIVA DE RENDICIÓN DE CUENTAS   Es por esto que los Ediles de la Junta Administradora Local Comuna Ocho “Libertadores” buscando fortalecer los mecanismos de participación para promover la democracia participativa y la promoción del control social ciudadano, dan a conocer el siguiente Reglamento que será tenido en cuenta durante el espacio de diálogo de la Audiencia Pública Participativa de Rendición de Cuentas de la JAL, así:   1. El moderador de la Audiencia Pública dará comienzo al acto y explicará los objetivos del evento y las reglas que deberán cumplir todos los asistentes.   2. Los celulares deberán estar en modo de vibración o silencio.      </vt:lpstr>
      <vt:lpstr>REGLAMENTO DE LA AUDIENCIA PÚBLICA PARTICIPATIVA DE RENDICIÓN DE CUENTAS   3. El Presidente de la Junta Administradora Local Comuna Ocho, declarará iniciada oficialmente la Audiencia Pública Participativa de Rendición de Cuentas e inmediatamente procederá a la presentación del informe de gestión.   4. No se interrumpirá al Presidente durante su intervención.  5. Las preguntas deberán ser concretas y presentadas a través del formato entregado por la JAL al momento de la firma de la asistencia, único documento válido para participar y para que su inquietud sea tenida en cuenta.   6. Las preguntas serán depositadas en urna especial habilitada para este fin.  </vt:lpstr>
      <vt:lpstr>REGLAMENTO DE LA AUDIENCIA PÚBLICA PARTICIPATIVA DE RENDICIÓN DE CUENTAS  7. El público en general deberá dirigirse con respeto a los miembros de la Junta Administradora Local Comuna Ocho “Libertadores”.    8. Frente a cualquier acto de desorden e irrespeto por parte de algún asistente, se hará obligatoria la solicitud de retiro del recinto; para esto se contará con el respectivo acompañamiento policivo.   9. La urna será abierta conjuntamente por el Presidente de la JAL y el moderador, después de realizada la Rendición de Cuentas, quienes sacarán una por una hasta completar un número de 10 preguntas, las cuales serán leídas por el moderador y resueltas por el Presidente de la Junta Administradora Local Comuna Ocho “Libertadores” o el Edil o Ediles que éste disponga.  </vt:lpstr>
      <vt:lpstr>REGLAMENTO DE LA AUDIENCIA PÚBLICA PARTICIPATIVA DE RENDICIÓN DE CUENTAS  10. Las preguntas que no alcancen a ser evacuadas durante la Rendición de Cuentas se les dará trámite para responderlas en un término de 15 días hábiles.   11. Las preguntas deberán referirse exclusivamente al contenido del informe de Gestión de la Junta Administradora Local Comuna Ocho “Libertadores” del Año 2018.   12. Las preguntas que no sean pertinentes a los temas de la Audiencia o al Informe presentado por la Junta Administradora Local Comuna Ocho “Libertadores” al   igual que aquellas que ya se hayan respondido con anterioridad no serán atendidas. </vt:lpstr>
      <vt:lpstr>REGLAMENTO DE LA AUDIENCIA PÚBLICA PARTICIPATIVA DE RENDICIÓN DE CUENTAS  13. Las preguntas que no sean de competencia de la Junta Administradora Local Comuna Ocho “Libertadores” serán trasladadas a cada Secretaría, Departamento Administrativo o entidad del Nivel Descentralizado de la Administración Municipal que sea de su competencia, cuyos funcionarios se encargarán de brindar las respectivas respuestas.   14. Las preguntas y respuestas serán publicadas en la página web del Departamento Administrativo de Planeación Municipal: planeaciónarmenia.gov.co   15, No habrá interpelaciones ni réplicas, una vez finalizada la etapa de respuestas por parte de la Junta Administradora Local Comuna Ocho “Libertadores”. </vt:lpstr>
      <vt:lpstr>REGLAMENTO DE LA AUDIENCIA PÚBLICA PARTICIPATIVA DE RENDICIÓN DE CUENTAS    16. Terminada la Audiencia Pública, el Presidente de La Junta Administradora Local Comuna Ocho “Libertadores” declarará clausurado el evento con la firma del Acta de cierre.   17. Se solicita de forma respetuosa a los asistentes diligenciar la encuesta por medio de la cual se evaluará la Audiencia Pública Participativa de Rendición de Cuentas.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DE RENDICIÓN DE CUENTAS DE LA JUNTA ADMINISTRADORA LOCAL COMUNA OCHO</dc:title>
  <dc:creator>EliteDesk</dc:creator>
  <cp:lastModifiedBy>JAL 8</cp:lastModifiedBy>
  <cp:revision>30</cp:revision>
  <dcterms:created xsi:type="dcterms:W3CDTF">2018-02-28T20:25:11Z</dcterms:created>
  <dcterms:modified xsi:type="dcterms:W3CDTF">2019-02-19T22:26:50Z</dcterms:modified>
</cp:coreProperties>
</file>